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1" r:id="rId3"/>
    <p:sldId id="258" r:id="rId4"/>
    <p:sldId id="259" r:id="rId5"/>
    <p:sldId id="261" r:id="rId6"/>
    <p:sldId id="275" r:id="rId7"/>
    <p:sldId id="283" r:id="rId8"/>
    <p:sldId id="262" r:id="rId9"/>
    <p:sldId id="276" r:id="rId10"/>
    <p:sldId id="278" r:id="rId11"/>
    <p:sldId id="263" r:id="rId12"/>
    <p:sldId id="289" r:id="rId13"/>
    <p:sldId id="288" r:id="rId14"/>
    <p:sldId id="267" r:id="rId15"/>
    <p:sldId id="284" r:id="rId16"/>
    <p:sldId id="285" r:id="rId17"/>
    <p:sldId id="270" r:id="rId18"/>
    <p:sldId id="286" r:id="rId19"/>
    <p:sldId id="287" r:id="rId20"/>
    <p:sldId id="272" r:id="rId21"/>
    <p:sldId id="282" r:id="rId22"/>
    <p:sldId id="290" r:id="rId23"/>
    <p:sldId id="280" r:id="rId24"/>
    <p:sldId id="26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3" d="100"/>
          <a:sy n="193" d="100"/>
        </p:scale>
        <p:origin x="-2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xg-gridfs.llgrid.ll.mit.edu\an22471\Bioinformatics_shared\MSA\structure\h1n1\darrell_ha_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23452:Library:Caches:TemporaryItems:Outlook%20Temp:HPRT%20Mutation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K-mer count</c:v>
                </c:pt>
              </c:strCache>
            </c:strRef>
          </c:tx>
          <c:invertIfNegative val="0"/>
          <c:val>
            <c:numRef>
              <c:f>Sheet1!$F$2:$F$460</c:f>
              <c:numCache>
                <c:formatCode>General</c:formatCode>
                <c:ptCount val="459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2.0</c:v>
                </c:pt>
                <c:pt idx="4">
                  <c:v>5.0</c:v>
                </c:pt>
                <c:pt idx="5">
                  <c:v>3.0</c:v>
                </c:pt>
                <c:pt idx="6">
                  <c:v>3.0</c:v>
                </c:pt>
                <c:pt idx="7">
                  <c:v>5.0</c:v>
                </c:pt>
                <c:pt idx="8">
                  <c:v>9.0</c:v>
                </c:pt>
                <c:pt idx="9">
                  <c:v>8.0</c:v>
                </c:pt>
                <c:pt idx="10">
                  <c:v>2.0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5.0</c:v>
                </c:pt>
                <c:pt idx="15">
                  <c:v>4.0</c:v>
                </c:pt>
                <c:pt idx="16">
                  <c:v>14.0</c:v>
                </c:pt>
                <c:pt idx="17">
                  <c:v>8.0</c:v>
                </c:pt>
                <c:pt idx="18">
                  <c:v>14.0</c:v>
                </c:pt>
                <c:pt idx="19">
                  <c:v>5.0</c:v>
                </c:pt>
                <c:pt idx="20">
                  <c:v>7.0</c:v>
                </c:pt>
                <c:pt idx="21">
                  <c:v>8.0</c:v>
                </c:pt>
                <c:pt idx="22">
                  <c:v>10.0</c:v>
                </c:pt>
                <c:pt idx="23">
                  <c:v>4.0</c:v>
                </c:pt>
                <c:pt idx="24">
                  <c:v>5.0</c:v>
                </c:pt>
                <c:pt idx="25">
                  <c:v>3.0</c:v>
                </c:pt>
                <c:pt idx="26">
                  <c:v>2.0</c:v>
                </c:pt>
                <c:pt idx="27">
                  <c:v>3.0</c:v>
                </c:pt>
                <c:pt idx="28">
                  <c:v>5.0</c:v>
                </c:pt>
                <c:pt idx="29">
                  <c:v>11.0</c:v>
                </c:pt>
                <c:pt idx="30">
                  <c:v>5.0</c:v>
                </c:pt>
                <c:pt idx="31">
                  <c:v>5.0</c:v>
                </c:pt>
                <c:pt idx="32">
                  <c:v>3.0</c:v>
                </c:pt>
                <c:pt idx="33">
                  <c:v>2.0</c:v>
                </c:pt>
                <c:pt idx="34">
                  <c:v>7.0</c:v>
                </c:pt>
                <c:pt idx="35">
                  <c:v>2.0</c:v>
                </c:pt>
                <c:pt idx="36">
                  <c:v>3.0</c:v>
                </c:pt>
                <c:pt idx="37">
                  <c:v>4.0</c:v>
                </c:pt>
                <c:pt idx="38">
                  <c:v>5.0</c:v>
                </c:pt>
                <c:pt idx="39">
                  <c:v>11.0</c:v>
                </c:pt>
                <c:pt idx="40">
                  <c:v>3.0</c:v>
                </c:pt>
                <c:pt idx="41">
                  <c:v>2.0</c:v>
                </c:pt>
                <c:pt idx="42">
                  <c:v>5.0</c:v>
                </c:pt>
                <c:pt idx="43">
                  <c:v>5.0</c:v>
                </c:pt>
                <c:pt idx="44">
                  <c:v>5.0</c:v>
                </c:pt>
                <c:pt idx="45">
                  <c:v>5.0</c:v>
                </c:pt>
                <c:pt idx="46">
                  <c:v>8.0</c:v>
                </c:pt>
                <c:pt idx="47">
                  <c:v>8.0</c:v>
                </c:pt>
                <c:pt idx="48">
                  <c:v>7.0</c:v>
                </c:pt>
                <c:pt idx="49">
                  <c:v>12.0</c:v>
                </c:pt>
                <c:pt idx="50">
                  <c:v>8.0</c:v>
                </c:pt>
                <c:pt idx="51">
                  <c:v>24.0</c:v>
                </c:pt>
                <c:pt idx="52">
                  <c:v>10.0</c:v>
                </c:pt>
                <c:pt idx="53">
                  <c:v>6.0</c:v>
                </c:pt>
                <c:pt idx="54">
                  <c:v>4.0</c:v>
                </c:pt>
                <c:pt idx="55">
                  <c:v>3.0</c:v>
                </c:pt>
                <c:pt idx="56">
                  <c:v>4.0</c:v>
                </c:pt>
                <c:pt idx="57">
                  <c:v>12.0</c:v>
                </c:pt>
                <c:pt idx="58">
                  <c:v>11.0</c:v>
                </c:pt>
                <c:pt idx="59">
                  <c:v>25.0</c:v>
                </c:pt>
                <c:pt idx="60">
                  <c:v>32.0</c:v>
                </c:pt>
                <c:pt idx="61">
                  <c:v>29.0</c:v>
                </c:pt>
                <c:pt idx="62">
                  <c:v>9.0</c:v>
                </c:pt>
                <c:pt idx="63">
                  <c:v>11.0</c:v>
                </c:pt>
                <c:pt idx="64">
                  <c:v>12.0</c:v>
                </c:pt>
                <c:pt idx="65">
                  <c:v>7.0</c:v>
                </c:pt>
                <c:pt idx="66">
                  <c:v>6.0</c:v>
                </c:pt>
                <c:pt idx="67">
                  <c:v>6.0</c:v>
                </c:pt>
                <c:pt idx="68">
                  <c:v>15.0</c:v>
                </c:pt>
                <c:pt idx="69">
                  <c:v>15.0</c:v>
                </c:pt>
                <c:pt idx="70">
                  <c:v>24.0</c:v>
                </c:pt>
                <c:pt idx="71">
                  <c:v>28.0</c:v>
                </c:pt>
                <c:pt idx="72">
                  <c:v>21.0</c:v>
                </c:pt>
                <c:pt idx="73">
                  <c:v>21.0</c:v>
                </c:pt>
                <c:pt idx="74">
                  <c:v>12.0</c:v>
                </c:pt>
                <c:pt idx="75">
                  <c:v>14.0</c:v>
                </c:pt>
                <c:pt idx="76">
                  <c:v>11.0</c:v>
                </c:pt>
                <c:pt idx="77">
                  <c:v>7.0</c:v>
                </c:pt>
                <c:pt idx="78">
                  <c:v>11.0</c:v>
                </c:pt>
                <c:pt idx="79">
                  <c:v>15.0</c:v>
                </c:pt>
                <c:pt idx="80">
                  <c:v>4.0</c:v>
                </c:pt>
                <c:pt idx="81">
                  <c:v>9.0</c:v>
                </c:pt>
                <c:pt idx="82">
                  <c:v>2.0</c:v>
                </c:pt>
                <c:pt idx="83">
                  <c:v>7.0</c:v>
                </c:pt>
                <c:pt idx="84">
                  <c:v>7.0</c:v>
                </c:pt>
                <c:pt idx="85">
                  <c:v>11.0</c:v>
                </c:pt>
                <c:pt idx="86">
                  <c:v>7.0</c:v>
                </c:pt>
                <c:pt idx="87">
                  <c:v>7.0</c:v>
                </c:pt>
                <c:pt idx="88">
                  <c:v>8.0</c:v>
                </c:pt>
                <c:pt idx="89">
                  <c:v>9.0</c:v>
                </c:pt>
                <c:pt idx="90">
                  <c:v>17.0</c:v>
                </c:pt>
                <c:pt idx="91">
                  <c:v>15.0</c:v>
                </c:pt>
                <c:pt idx="92">
                  <c:v>29.0</c:v>
                </c:pt>
                <c:pt idx="93">
                  <c:v>29.0</c:v>
                </c:pt>
                <c:pt idx="94">
                  <c:v>29.0</c:v>
                </c:pt>
                <c:pt idx="95">
                  <c:v>15.0</c:v>
                </c:pt>
                <c:pt idx="96">
                  <c:v>9.0</c:v>
                </c:pt>
                <c:pt idx="97">
                  <c:v>12.0</c:v>
                </c:pt>
                <c:pt idx="98">
                  <c:v>13.0</c:v>
                </c:pt>
                <c:pt idx="99">
                  <c:v>14.0</c:v>
                </c:pt>
                <c:pt idx="100">
                  <c:v>8.0</c:v>
                </c:pt>
                <c:pt idx="101">
                  <c:v>8.0</c:v>
                </c:pt>
                <c:pt idx="102">
                  <c:v>11.0</c:v>
                </c:pt>
                <c:pt idx="103">
                  <c:v>22.0</c:v>
                </c:pt>
                <c:pt idx="104">
                  <c:v>14.0</c:v>
                </c:pt>
                <c:pt idx="105">
                  <c:v>8.0</c:v>
                </c:pt>
                <c:pt idx="106">
                  <c:v>10.0</c:v>
                </c:pt>
                <c:pt idx="107">
                  <c:v>17.0</c:v>
                </c:pt>
                <c:pt idx="108">
                  <c:v>10.0</c:v>
                </c:pt>
                <c:pt idx="109">
                  <c:v>8.0</c:v>
                </c:pt>
                <c:pt idx="110">
                  <c:v>6.0</c:v>
                </c:pt>
                <c:pt idx="111">
                  <c:v>6.0</c:v>
                </c:pt>
                <c:pt idx="112">
                  <c:v>11.0</c:v>
                </c:pt>
                <c:pt idx="113">
                  <c:v>10.0</c:v>
                </c:pt>
                <c:pt idx="114">
                  <c:v>7.0</c:v>
                </c:pt>
                <c:pt idx="115">
                  <c:v>7.0</c:v>
                </c:pt>
                <c:pt idx="116">
                  <c:v>8.0</c:v>
                </c:pt>
                <c:pt idx="117">
                  <c:v>2.0</c:v>
                </c:pt>
                <c:pt idx="118">
                  <c:v>2.0</c:v>
                </c:pt>
                <c:pt idx="119">
                  <c:v>2.0</c:v>
                </c:pt>
                <c:pt idx="120">
                  <c:v>2.0</c:v>
                </c:pt>
                <c:pt idx="121">
                  <c:v>12.0</c:v>
                </c:pt>
                <c:pt idx="122">
                  <c:v>18.0</c:v>
                </c:pt>
                <c:pt idx="123">
                  <c:v>13.0</c:v>
                </c:pt>
                <c:pt idx="124">
                  <c:v>12.0</c:v>
                </c:pt>
                <c:pt idx="125">
                  <c:v>12.0</c:v>
                </c:pt>
                <c:pt idx="126">
                  <c:v>20.0</c:v>
                </c:pt>
                <c:pt idx="127">
                  <c:v>10.0</c:v>
                </c:pt>
                <c:pt idx="128">
                  <c:v>18.0</c:v>
                </c:pt>
                <c:pt idx="129">
                  <c:v>4.0</c:v>
                </c:pt>
                <c:pt idx="130">
                  <c:v>4.0</c:v>
                </c:pt>
                <c:pt idx="131">
                  <c:v>4.0</c:v>
                </c:pt>
                <c:pt idx="132">
                  <c:v>6.0</c:v>
                </c:pt>
                <c:pt idx="133">
                  <c:v>6.0</c:v>
                </c:pt>
                <c:pt idx="134">
                  <c:v>9.0</c:v>
                </c:pt>
                <c:pt idx="135">
                  <c:v>10.0</c:v>
                </c:pt>
                <c:pt idx="136">
                  <c:v>8.0</c:v>
                </c:pt>
                <c:pt idx="137">
                  <c:v>8.0</c:v>
                </c:pt>
                <c:pt idx="138">
                  <c:v>7.0</c:v>
                </c:pt>
                <c:pt idx="139">
                  <c:v>2.0</c:v>
                </c:pt>
                <c:pt idx="140">
                  <c:v>8.0</c:v>
                </c:pt>
                <c:pt idx="141">
                  <c:v>2.0</c:v>
                </c:pt>
                <c:pt idx="142">
                  <c:v>12.0</c:v>
                </c:pt>
                <c:pt idx="143">
                  <c:v>11.0</c:v>
                </c:pt>
                <c:pt idx="144">
                  <c:v>3.0</c:v>
                </c:pt>
                <c:pt idx="145">
                  <c:v>3.0</c:v>
                </c:pt>
                <c:pt idx="146">
                  <c:v>3.0</c:v>
                </c:pt>
                <c:pt idx="147">
                  <c:v>2.0</c:v>
                </c:pt>
                <c:pt idx="148">
                  <c:v>4.0</c:v>
                </c:pt>
                <c:pt idx="149">
                  <c:v>6.0</c:v>
                </c:pt>
                <c:pt idx="150">
                  <c:v>7.0</c:v>
                </c:pt>
                <c:pt idx="151">
                  <c:v>7.0</c:v>
                </c:pt>
                <c:pt idx="152">
                  <c:v>8.0</c:v>
                </c:pt>
                <c:pt idx="153">
                  <c:v>8.0</c:v>
                </c:pt>
                <c:pt idx="154">
                  <c:v>23.0</c:v>
                </c:pt>
                <c:pt idx="155">
                  <c:v>11.0</c:v>
                </c:pt>
                <c:pt idx="156">
                  <c:v>4.0</c:v>
                </c:pt>
                <c:pt idx="157">
                  <c:v>4.0</c:v>
                </c:pt>
                <c:pt idx="158">
                  <c:v>10.0</c:v>
                </c:pt>
                <c:pt idx="159">
                  <c:v>12.0</c:v>
                </c:pt>
                <c:pt idx="160">
                  <c:v>7.0</c:v>
                </c:pt>
                <c:pt idx="161">
                  <c:v>11.0</c:v>
                </c:pt>
                <c:pt idx="162">
                  <c:v>12.0</c:v>
                </c:pt>
                <c:pt idx="163">
                  <c:v>3.0</c:v>
                </c:pt>
                <c:pt idx="164">
                  <c:v>3.0</c:v>
                </c:pt>
                <c:pt idx="165">
                  <c:v>3.0</c:v>
                </c:pt>
                <c:pt idx="166">
                  <c:v>7.0</c:v>
                </c:pt>
                <c:pt idx="167">
                  <c:v>12.0</c:v>
                </c:pt>
                <c:pt idx="168">
                  <c:v>10.0</c:v>
                </c:pt>
                <c:pt idx="169">
                  <c:v>10.0</c:v>
                </c:pt>
                <c:pt idx="170">
                  <c:v>7.0</c:v>
                </c:pt>
                <c:pt idx="171">
                  <c:v>10.0</c:v>
                </c:pt>
                <c:pt idx="172">
                  <c:v>7.0</c:v>
                </c:pt>
                <c:pt idx="173">
                  <c:v>8.0</c:v>
                </c:pt>
                <c:pt idx="174">
                  <c:v>13.0</c:v>
                </c:pt>
                <c:pt idx="175">
                  <c:v>17.0</c:v>
                </c:pt>
                <c:pt idx="176">
                  <c:v>26.0</c:v>
                </c:pt>
                <c:pt idx="177">
                  <c:v>20.0</c:v>
                </c:pt>
                <c:pt idx="178">
                  <c:v>8.0</c:v>
                </c:pt>
                <c:pt idx="179">
                  <c:v>16.0</c:v>
                </c:pt>
                <c:pt idx="180">
                  <c:v>8.0</c:v>
                </c:pt>
                <c:pt idx="181">
                  <c:v>6.0</c:v>
                </c:pt>
                <c:pt idx="182">
                  <c:v>7.0</c:v>
                </c:pt>
                <c:pt idx="183">
                  <c:v>11.0</c:v>
                </c:pt>
                <c:pt idx="184">
                  <c:v>3.0</c:v>
                </c:pt>
                <c:pt idx="185">
                  <c:v>3.0</c:v>
                </c:pt>
                <c:pt idx="186">
                  <c:v>5.0</c:v>
                </c:pt>
                <c:pt idx="187">
                  <c:v>13.0</c:v>
                </c:pt>
                <c:pt idx="188">
                  <c:v>10.0</c:v>
                </c:pt>
                <c:pt idx="189">
                  <c:v>11.0</c:v>
                </c:pt>
                <c:pt idx="190">
                  <c:v>9.0</c:v>
                </c:pt>
                <c:pt idx="191">
                  <c:v>10.0</c:v>
                </c:pt>
                <c:pt idx="192">
                  <c:v>13.0</c:v>
                </c:pt>
                <c:pt idx="193">
                  <c:v>5.0</c:v>
                </c:pt>
                <c:pt idx="194">
                  <c:v>2.0</c:v>
                </c:pt>
                <c:pt idx="195">
                  <c:v>2.0</c:v>
                </c:pt>
                <c:pt idx="196">
                  <c:v>4.0</c:v>
                </c:pt>
                <c:pt idx="197">
                  <c:v>3.0</c:v>
                </c:pt>
                <c:pt idx="198">
                  <c:v>3.0</c:v>
                </c:pt>
                <c:pt idx="199">
                  <c:v>4.0</c:v>
                </c:pt>
                <c:pt idx="200">
                  <c:v>10.0</c:v>
                </c:pt>
                <c:pt idx="201">
                  <c:v>2.0</c:v>
                </c:pt>
                <c:pt idx="202">
                  <c:v>8.0</c:v>
                </c:pt>
                <c:pt idx="203">
                  <c:v>14.0</c:v>
                </c:pt>
                <c:pt idx="204">
                  <c:v>5.0</c:v>
                </c:pt>
                <c:pt idx="205">
                  <c:v>9.0</c:v>
                </c:pt>
                <c:pt idx="206">
                  <c:v>10.0</c:v>
                </c:pt>
                <c:pt idx="207">
                  <c:v>7.0</c:v>
                </c:pt>
                <c:pt idx="208">
                  <c:v>14.0</c:v>
                </c:pt>
                <c:pt idx="209">
                  <c:v>5.0</c:v>
                </c:pt>
                <c:pt idx="210">
                  <c:v>11.0</c:v>
                </c:pt>
                <c:pt idx="211">
                  <c:v>4.0</c:v>
                </c:pt>
                <c:pt idx="212">
                  <c:v>8.0</c:v>
                </c:pt>
                <c:pt idx="213">
                  <c:v>13.0</c:v>
                </c:pt>
                <c:pt idx="214">
                  <c:v>4.0</c:v>
                </c:pt>
                <c:pt idx="215">
                  <c:v>4.0</c:v>
                </c:pt>
                <c:pt idx="216">
                  <c:v>2.0</c:v>
                </c:pt>
                <c:pt idx="217">
                  <c:v>4.0</c:v>
                </c:pt>
                <c:pt idx="218">
                  <c:v>4.0</c:v>
                </c:pt>
                <c:pt idx="219">
                  <c:v>3.0</c:v>
                </c:pt>
                <c:pt idx="220">
                  <c:v>2.0</c:v>
                </c:pt>
                <c:pt idx="221">
                  <c:v>5.0</c:v>
                </c:pt>
                <c:pt idx="222">
                  <c:v>6.0</c:v>
                </c:pt>
                <c:pt idx="223">
                  <c:v>7.0</c:v>
                </c:pt>
                <c:pt idx="224">
                  <c:v>14.0</c:v>
                </c:pt>
                <c:pt idx="225">
                  <c:v>10.0</c:v>
                </c:pt>
                <c:pt idx="226">
                  <c:v>11.0</c:v>
                </c:pt>
                <c:pt idx="227">
                  <c:v>23.0</c:v>
                </c:pt>
                <c:pt idx="228">
                  <c:v>14.0</c:v>
                </c:pt>
                <c:pt idx="229">
                  <c:v>8.0</c:v>
                </c:pt>
                <c:pt idx="230">
                  <c:v>11.0</c:v>
                </c:pt>
                <c:pt idx="231">
                  <c:v>5.0</c:v>
                </c:pt>
                <c:pt idx="232">
                  <c:v>11.0</c:v>
                </c:pt>
                <c:pt idx="233">
                  <c:v>15.0</c:v>
                </c:pt>
                <c:pt idx="234">
                  <c:v>10.0</c:v>
                </c:pt>
                <c:pt idx="235">
                  <c:v>9.0</c:v>
                </c:pt>
                <c:pt idx="236">
                  <c:v>9.0</c:v>
                </c:pt>
                <c:pt idx="237">
                  <c:v>9.0</c:v>
                </c:pt>
                <c:pt idx="238">
                  <c:v>33.0</c:v>
                </c:pt>
                <c:pt idx="239">
                  <c:v>17.0</c:v>
                </c:pt>
                <c:pt idx="240">
                  <c:v>5.0</c:v>
                </c:pt>
                <c:pt idx="241">
                  <c:v>11.0</c:v>
                </c:pt>
                <c:pt idx="242">
                  <c:v>9.0</c:v>
                </c:pt>
                <c:pt idx="243">
                  <c:v>11.0</c:v>
                </c:pt>
                <c:pt idx="244">
                  <c:v>10.0</c:v>
                </c:pt>
                <c:pt idx="245">
                  <c:v>14.0</c:v>
                </c:pt>
                <c:pt idx="246">
                  <c:v>3.0</c:v>
                </c:pt>
                <c:pt idx="247">
                  <c:v>3.0</c:v>
                </c:pt>
                <c:pt idx="248">
                  <c:v>5.0</c:v>
                </c:pt>
                <c:pt idx="249">
                  <c:v>11.0</c:v>
                </c:pt>
                <c:pt idx="250">
                  <c:v>19.0</c:v>
                </c:pt>
                <c:pt idx="251">
                  <c:v>26.0</c:v>
                </c:pt>
                <c:pt idx="252">
                  <c:v>14.0</c:v>
                </c:pt>
                <c:pt idx="253">
                  <c:v>9.0</c:v>
                </c:pt>
                <c:pt idx="254">
                  <c:v>5.0</c:v>
                </c:pt>
                <c:pt idx="255">
                  <c:v>8.0</c:v>
                </c:pt>
                <c:pt idx="256">
                  <c:v>10.0</c:v>
                </c:pt>
                <c:pt idx="257">
                  <c:v>13.0</c:v>
                </c:pt>
                <c:pt idx="258">
                  <c:v>15.0</c:v>
                </c:pt>
                <c:pt idx="259">
                  <c:v>12.0</c:v>
                </c:pt>
                <c:pt idx="260">
                  <c:v>7.0</c:v>
                </c:pt>
                <c:pt idx="261">
                  <c:v>7.0</c:v>
                </c:pt>
                <c:pt idx="262">
                  <c:v>16.0</c:v>
                </c:pt>
                <c:pt idx="263">
                  <c:v>27.0</c:v>
                </c:pt>
                <c:pt idx="264">
                  <c:v>32.0</c:v>
                </c:pt>
                <c:pt idx="265">
                  <c:v>33.0</c:v>
                </c:pt>
                <c:pt idx="266">
                  <c:v>3.0</c:v>
                </c:pt>
                <c:pt idx="267">
                  <c:v>6.0</c:v>
                </c:pt>
                <c:pt idx="268">
                  <c:v>3.0</c:v>
                </c:pt>
                <c:pt idx="269">
                  <c:v>2.0</c:v>
                </c:pt>
                <c:pt idx="270">
                  <c:v>6.0</c:v>
                </c:pt>
                <c:pt idx="271">
                  <c:v>5.0</c:v>
                </c:pt>
                <c:pt idx="272">
                  <c:v>6.0</c:v>
                </c:pt>
                <c:pt idx="273">
                  <c:v>11.0</c:v>
                </c:pt>
                <c:pt idx="274">
                  <c:v>11.0</c:v>
                </c:pt>
                <c:pt idx="275">
                  <c:v>19.0</c:v>
                </c:pt>
                <c:pt idx="276">
                  <c:v>10.0</c:v>
                </c:pt>
                <c:pt idx="277">
                  <c:v>14.0</c:v>
                </c:pt>
                <c:pt idx="278">
                  <c:v>11.0</c:v>
                </c:pt>
                <c:pt idx="279">
                  <c:v>14.0</c:v>
                </c:pt>
                <c:pt idx="280">
                  <c:v>8.0</c:v>
                </c:pt>
                <c:pt idx="281">
                  <c:v>4.0</c:v>
                </c:pt>
                <c:pt idx="282">
                  <c:v>6.0</c:v>
                </c:pt>
                <c:pt idx="283">
                  <c:v>11.0</c:v>
                </c:pt>
                <c:pt idx="284">
                  <c:v>9.0</c:v>
                </c:pt>
                <c:pt idx="285">
                  <c:v>7.0</c:v>
                </c:pt>
                <c:pt idx="286">
                  <c:v>4.0</c:v>
                </c:pt>
                <c:pt idx="287">
                  <c:v>4.0</c:v>
                </c:pt>
                <c:pt idx="288">
                  <c:v>4.0</c:v>
                </c:pt>
                <c:pt idx="289">
                  <c:v>15.0</c:v>
                </c:pt>
                <c:pt idx="290">
                  <c:v>7.0</c:v>
                </c:pt>
                <c:pt idx="291">
                  <c:v>7.0</c:v>
                </c:pt>
                <c:pt idx="292">
                  <c:v>19.0</c:v>
                </c:pt>
                <c:pt idx="293">
                  <c:v>13.0</c:v>
                </c:pt>
                <c:pt idx="294">
                  <c:v>10.0</c:v>
                </c:pt>
                <c:pt idx="295">
                  <c:v>11.0</c:v>
                </c:pt>
                <c:pt idx="296">
                  <c:v>8.0</c:v>
                </c:pt>
                <c:pt idx="297">
                  <c:v>4.0</c:v>
                </c:pt>
                <c:pt idx="298">
                  <c:v>6.0</c:v>
                </c:pt>
                <c:pt idx="299">
                  <c:v>5.0</c:v>
                </c:pt>
                <c:pt idx="300">
                  <c:v>5.0</c:v>
                </c:pt>
                <c:pt idx="301">
                  <c:v>2.0</c:v>
                </c:pt>
                <c:pt idx="302">
                  <c:v>8.0</c:v>
                </c:pt>
                <c:pt idx="303">
                  <c:v>2.0</c:v>
                </c:pt>
                <c:pt idx="304">
                  <c:v>13.0</c:v>
                </c:pt>
                <c:pt idx="305">
                  <c:v>2.0</c:v>
                </c:pt>
                <c:pt idx="306">
                  <c:v>4.0</c:v>
                </c:pt>
                <c:pt idx="307">
                  <c:v>2.0</c:v>
                </c:pt>
                <c:pt idx="308">
                  <c:v>8.0</c:v>
                </c:pt>
                <c:pt idx="309">
                  <c:v>15.0</c:v>
                </c:pt>
                <c:pt idx="310">
                  <c:v>4.0</c:v>
                </c:pt>
                <c:pt idx="311">
                  <c:v>5.0</c:v>
                </c:pt>
                <c:pt idx="312">
                  <c:v>8.0</c:v>
                </c:pt>
                <c:pt idx="313">
                  <c:v>17.0</c:v>
                </c:pt>
                <c:pt idx="314">
                  <c:v>36.0</c:v>
                </c:pt>
                <c:pt idx="315">
                  <c:v>29.0</c:v>
                </c:pt>
                <c:pt idx="316">
                  <c:v>36.0</c:v>
                </c:pt>
                <c:pt idx="317">
                  <c:v>14.0</c:v>
                </c:pt>
                <c:pt idx="318">
                  <c:v>17.0</c:v>
                </c:pt>
                <c:pt idx="319">
                  <c:v>18.0</c:v>
                </c:pt>
                <c:pt idx="320">
                  <c:v>8.0</c:v>
                </c:pt>
                <c:pt idx="321">
                  <c:v>7.0</c:v>
                </c:pt>
                <c:pt idx="322">
                  <c:v>7.0</c:v>
                </c:pt>
                <c:pt idx="323">
                  <c:v>11.0</c:v>
                </c:pt>
                <c:pt idx="324">
                  <c:v>7.0</c:v>
                </c:pt>
                <c:pt idx="325">
                  <c:v>9.0</c:v>
                </c:pt>
                <c:pt idx="326">
                  <c:v>11.0</c:v>
                </c:pt>
                <c:pt idx="327">
                  <c:v>11.0</c:v>
                </c:pt>
                <c:pt idx="328">
                  <c:v>13.0</c:v>
                </c:pt>
                <c:pt idx="329">
                  <c:v>12.0</c:v>
                </c:pt>
                <c:pt idx="330">
                  <c:v>11.0</c:v>
                </c:pt>
                <c:pt idx="331">
                  <c:v>19.0</c:v>
                </c:pt>
                <c:pt idx="332">
                  <c:v>22.0</c:v>
                </c:pt>
                <c:pt idx="333">
                  <c:v>8.0</c:v>
                </c:pt>
                <c:pt idx="334">
                  <c:v>8.0</c:v>
                </c:pt>
                <c:pt idx="335">
                  <c:v>6.0</c:v>
                </c:pt>
                <c:pt idx="336">
                  <c:v>3.0</c:v>
                </c:pt>
                <c:pt idx="337">
                  <c:v>4.0</c:v>
                </c:pt>
                <c:pt idx="338">
                  <c:v>5.0</c:v>
                </c:pt>
                <c:pt idx="339">
                  <c:v>10.0</c:v>
                </c:pt>
                <c:pt idx="340">
                  <c:v>10.0</c:v>
                </c:pt>
                <c:pt idx="341">
                  <c:v>9.0</c:v>
                </c:pt>
                <c:pt idx="342">
                  <c:v>10.0</c:v>
                </c:pt>
                <c:pt idx="343">
                  <c:v>10.0</c:v>
                </c:pt>
                <c:pt idx="344">
                  <c:v>17.0</c:v>
                </c:pt>
                <c:pt idx="345">
                  <c:v>10.0</c:v>
                </c:pt>
                <c:pt idx="346">
                  <c:v>13.0</c:v>
                </c:pt>
                <c:pt idx="347">
                  <c:v>7.0</c:v>
                </c:pt>
                <c:pt idx="348">
                  <c:v>7.0</c:v>
                </c:pt>
                <c:pt idx="349">
                  <c:v>11.0</c:v>
                </c:pt>
                <c:pt idx="350">
                  <c:v>13.0</c:v>
                </c:pt>
                <c:pt idx="351">
                  <c:v>11.0</c:v>
                </c:pt>
                <c:pt idx="352">
                  <c:v>26.0</c:v>
                </c:pt>
                <c:pt idx="353">
                  <c:v>19.0</c:v>
                </c:pt>
                <c:pt idx="354">
                  <c:v>29.0</c:v>
                </c:pt>
                <c:pt idx="355">
                  <c:v>6.0</c:v>
                </c:pt>
                <c:pt idx="356">
                  <c:v>8.0</c:v>
                </c:pt>
                <c:pt idx="357">
                  <c:v>10.0</c:v>
                </c:pt>
                <c:pt idx="358">
                  <c:v>2.0</c:v>
                </c:pt>
                <c:pt idx="359">
                  <c:v>3.0</c:v>
                </c:pt>
                <c:pt idx="360">
                  <c:v>2.0</c:v>
                </c:pt>
                <c:pt idx="361">
                  <c:v>10.0</c:v>
                </c:pt>
                <c:pt idx="362">
                  <c:v>9.0</c:v>
                </c:pt>
                <c:pt idx="363">
                  <c:v>6.0</c:v>
                </c:pt>
                <c:pt idx="364">
                  <c:v>2.0</c:v>
                </c:pt>
                <c:pt idx="365">
                  <c:v>4.0</c:v>
                </c:pt>
                <c:pt idx="366">
                  <c:v>7.0</c:v>
                </c:pt>
                <c:pt idx="367">
                  <c:v>5.0</c:v>
                </c:pt>
                <c:pt idx="368">
                  <c:v>11.0</c:v>
                </c:pt>
                <c:pt idx="369">
                  <c:v>11.0</c:v>
                </c:pt>
                <c:pt idx="370">
                  <c:v>6.0</c:v>
                </c:pt>
                <c:pt idx="371">
                  <c:v>9.0</c:v>
                </c:pt>
                <c:pt idx="372">
                  <c:v>6.0</c:v>
                </c:pt>
                <c:pt idx="373">
                  <c:v>17.0</c:v>
                </c:pt>
                <c:pt idx="374">
                  <c:v>11.0</c:v>
                </c:pt>
                <c:pt idx="375">
                  <c:v>11.0</c:v>
                </c:pt>
                <c:pt idx="376">
                  <c:v>19.0</c:v>
                </c:pt>
                <c:pt idx="377">
                  <c:v>11.0</c:v>
                </c:pt>
                <c:pt idx="378">
                  <c:v>11.0</c:v>
                </c:pt>
                <c:pt idx="379">
                  <c:v>11.0</c:v>
                </c:pt>
                <c:pt idx="380">
                  <c:v>15.0</c:v>
                </c:pt>
                <c:pt idx="381">
                  <c:v>11.0</c:v>
                </c:pt>
                <c:pt idx="382">
                  <c:v>13.0</c:v>
                </c:pt>
                <c:pt idx="383">
                  <c:v>15.0</c:v>
                </c:pt>
                <c:pt idx="384">
                  <c:v>10.0</c:v>
                </c:pt>
                <c:pt idx="385">
                  <c:v>9.0</c:v>
                </c:pt>
                <c:pt idx="386">
                  <c:v>8.0</c:v>
                </c:pt>
                <c:pt idx="387">
                  <c:v>10.0</c:v>
                </c:pt>
                <c:pt idx="388">
                  <c:v>10.0</c:v>
                </c:pt>
                <c:pt idx="389">
                  <c:v>9.0</c:v>
                </c:pt>
                <c:pt idx="390">
                  <c:v>8.0</c:v>
                </c:pt>
                <c:pt idx="391">
                  <c:v>8.0</c:v>
                </c:pt>
                <c:pt idx="392">
                  <c:v>21.0</c:v>
                </c:pt>
                <c:pt idx="393">
                  <c:v>26.0</c:v>
                </c:pt>
                <c:pt idx="394">
                  <c:v>26.0</c:v>
                </c:pt>
                <c:pt idx="395">
                  <c:v>37.0</c:v>
                </c:pt>
                <c:pt idx="396">
                  <c:v>8.0</c:v>
                </c:pt>
                <c:pt idx="397">
                  <c:v>6.0</c:v>
                </c:pt>
                <c:pt idx="398">
                  <c:v>6.0</c:v>
                </c:pt>
                <c:pt idx="399">
                  <c:v>13.0</c:v>
                </c:pt>
                <c:pt idx="400">
                  <c:v>13.0</c:v>
                </c:pt>
                <c:pt idx="401">
                  <c:v>7.0</c:v>
                </c:pt>
                <c:pt idx="402">
                  <c:v>4.0</c:v>
                </c:pt>
                <c:pt idx="403">
                  <c:v>3.0</c:v>
                </c:pt>
                <c:pt idx="404">
                  <c:v>14.0</c:v>
                </c:pt>
                <c:pt idx="405">
                  <c:v>8.0</c:v>
                </c:pt>
                <c:pt idx="406">
                  <c:v>15.0</c:v>
                </c:pt>
                <c:pt idx="407">
                  <c:v>17.0</c:v>
                </c:pt>
                <c:pt idx="408">
                  <c:v>37.0</c:v>
                </c:pt>
                <c:pt idx="409">
                  <c:v>37.0</c:v>
                </c:pt>
                <c:pt idx="410">
                  <c:v>37.0</c:v>
                </c:pt>
                <c:pt idx="411">
                  <c:v>37.0</c:v>
                </c:pt>
                <c:pt idx="412">
                  <c:v>26.0</c:v>
                </c:pt>
                <c:pt idx="413">
                  <c:v>16.0</c:v>
                </c:pt>
                <c:pt idx="414">
                  <c:v>16.0</c:v>
                </c:pt>
                <c:pt idx="415">
                  <c:v>11.0</c:v>
                </c:pt>
                <c:pt idx="416">
                  <c:v>11.0</c:v>
                </c:pt>
                <c:pt idx="417">
                  <c:v>14.0</c:v>
                </c:pt>
                <c:pt idx="418">
                  <c:v>14.0</c:v>
                </c:pt>
                <c:pt idx="419">
                  <c:v>11.0</c:v>
                </c:pt>
                <c:pt idx="420">
                  <c:v>9.0</c:v>
                </c:pt>
                <c:pt idx="421">
                  <c:v>12.0</c:v>
                </c:pt>
                <c:pt idx="422">
                  <c:v>21.0</c:v>
                </c:pt>
                <c:pt idx="423">
                  <c:v>12.0</c:v>
                </c:pt>
                <c:pt idx="424">
                  <c:v>18.0</c:v>
                </c:pt>
                <c:pt idx="425">
                  <c:v>22.0</c:v>
                </c:pt>
                <c:pt idx="426">
                  <c:v>14.0</c:v>
                </c:pt>
                <c:pt idx="427">
                  <c:v>13.0</c:v>
                </c:pt>
                <c:pt idx="428">
                  <c:v>12.0</c:v>
                </c:pt>
                <c:pt idx="429">
                  <c:v>35.0</c:v>
                </c:pt>
                <c:pt idx="430">
                  <c:v>33.0</c:v>
                </c:pt>
                <c:pt idx="431">
                  <c:v>12.0</c:v>
                </c:pt>
                <c:pt idx="432">
                  <c:v>11.0</c:v>
                </c:pt>
                <c:pt idx="433">
                  <c:v>11.0</c:v>
                </c:pt>
                <c:pt idx="434">
                  <c:v>9.0</c:v>
                </c:pt>
                <c:pt idx="435">
                  <c:v>9.0</c:v>
                </c:pt>
                <c:pt idx="436">
                  <c:v>9.0</c:v>
                </c:pt>
                <c:pt idx="437">
                  <c:v>16.0</c:v>
                </c:pt>
                <c:pt idx="438">
                  <c:v>17.0</c:v>
                </c:pt>
                <c:pt idx="439">
                  <c:v>17.0</c:v>
                </c:pt>
                <c:pt idx="440">
                  <c:v>17.0</c:v>
                </c:pt>
                <c:pt idx="441">
                  <c:v>17.0</c:v>
                </c:pt>
                <c:pt idx="442">
                  <c:v>17.0</c:v>
                </c:pt>
                <c:pt idx="443">
                  <c:v>27.0</c:v>
                </c:pt>
                <c:pt idx="444">
                  <c:v>24.0</c:v>
                </c:pt>
                <c:pt idx="445">
                  <c:v>20.0</c:v>
                </c:pt>
                <c:pt idx="446">
                  <c:v>18.0</c:v>
                </c:pt>
                <c:pt idx="447">
                  <c:v>17.0</c:v>
                </c:pt>
                <c:pt idx="448">
                  <c:v>9.0</c:v>
                </c:pt>
                <c:pt idx="449">
                  <c:v>10.0</c:v>
                </c:pt>
                <c:pt idx="450">
                  <c:v>10.0</c:v>
                </c:pt>
                <c:pt idx="451">
                  <c:v>6.0</c:v>
                </c:pt>
                <c:pt idx="452">
                  <c:v>11.0</c:v>
                </c:pt>
                <c:pt idx="453">
                  <c:v>14.0</c:v>
                </c:pt>
                <c:pt idx="454">
                  <c:v>6.0</c:v>
                </c:pt>
                <c:pt idx="455">
                  <c:v>13.0</c:v>
                </c:pt>
                <c:pt idx="456">
                  <c:v>7.0</c:v>
                </c:pt>
                <c:pt idx="457">
                  <c:v>10.0</c:v>
                </c:pt>
                <c:pt idx="458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416952"/>
        <c:axId val="2107418552"/>
      </c:barChart>
      <c:catAx>
        <c:axId val="2107416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7418552"/>
        <c:crosses val="autoZero"/>
        <c:auto val="1"/>
        <c:lblAlgn val="ctr"/>
        <c:lblOffset val="100"/>
        <c:noMultiLvlLbl val="0"/>
      </c:catAx>
      <c:valAx>
        <c:axId val="2107418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416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K-mer Count</c:v>
                </c:pt>
              </c:strCache>
            </c:strRef>
          </c:tx>
          <c:invertIfNegative val="0"/>
          <c:val>
            <c:numRef>
              <c:f>Sheet1!$H$2:$H$460</c:f>
              <c:numCache>
                <c:formatCode>General</c:formatCode>
                <c:ptCount val="459"/>
                <c:pt idx="0">
                  <c:v>3.0</c:v>
                </c:pt>
                <c:pt idx="1">
                  <c:v>10.0</c:v>
                </c:pt>
                <c:pt idx="2">
                  <c:v>5.0</c:v>
                </c:pt>
                <c:pt idx="3">
                  <c:v>3.0</c:v>
                </c:pt>
                <c:pt idx="4">
                  <c:v>5.0</c:v>
                </c:pt>
                <c:pt idx="5">
                  <c:v>4.0</c:v>
                </c:pt>
                <c:pt idx="6">
                  <c:v>5.0</c:v>
                </c:pt>
                <c:pt idx="7">
                  <c:v>8.0</c:v>
                </c:pt>
                <c:pt idx="8">
                  <c:v>10.0</c:v>
                </c:pt>
                <c:pt idx="9">
                  <c:v>10.0</c:v>
                </c:pt>
                <c:pt idx="10">
                  <c:v>16.0</c:v>
                </c:pt>
                <c:pt idx="11">
                  <c:v>9.0</c:v>
                </c:pt>
                <c:pt idx="12">
                  <c:v>10.0</c:v>
                </c:pt>
                <c:pt idx="13">
                  <c:v>13.0</c:v>
                </c:pt>
                <c:pt idx="14">
                  <c:v>8.0</c:v>
                </c:pt>
                <c:pt idx="15">
                  <c:v>8.0</c:v>
                </c:pt>
                <c:pt idx="16">
                  <c:v>23.0</c:v>
                </c:pt>
                <c:pt idx="17">
                  <c:v>10.0</c:v>
                </c:pt>
                <c:pt idx="18">
                  <c:v>28.0</c:v>
                </c:pt>
                <c:pt idx="19">
                  <c:v>8.0</c:v>
                </c:pt>
                <c:pt idx="20">
                  <c:v>14.0</c:v>
                </c:pt>
                <c:pt idx="21">
                  <c:v>7.0</c:v>
                </c:pt>
                <c:pt idx="22">
                  <c:v>37.0</c:v>
                </c:pt>
                <c:pt idx="23">
                  <c:v>20.0</c:v>
                </c:pt>
                <c:pt idx="24">
                  <c:v>6.0</c:v>
                </c:pt>
                <c:pt idx="25">
                  <c:v>10.0</c:v>
                </c:pt>
                <c:pt idx="26">
                  <c:v>5.0</c:v>
                </c:pt>
                <c:pt idx="27">
                  <c:v>8.0</c:v>
                </c:pt>
                <c:pt idx="28">
                  <c:v>13.0</c:v>
                </c:pt>
                <c:pt idx="29">
                  <c:v>13.0</c:v>
                </c:pt>
                <c:pt idx="30">
                  <c:v>8.0</c:v>
                </c:pt>
                <c:pt idx="31">
                  <c:v>4.0</c:v>
                </c:pt>
                <c:pt idx="32">
                  <c:v>4.0</c:v>
                </c:pt>
                <c:pt idx="33">
                  <c:v>7.0</c:v>
                </c:pt>
                <c:pt idx="34">
                  <c:v>14.0</c:v>
                </c:pt>
                <c:pt idx="35">
                  <c:v>6.0</c:v>
                </c:pt>
                <c:pt idx="36">
                  <c:v>6.0</c:v>
                </c:pt>
                <c:pt idx="37">
                  <c:v>8.0</c:v>
                </c:pt>
                <c:pt idx="38">
                  <c:v>12.0</c:v>
                </c:pt>
                <c:pt idx="39">
                  <c:v>13.0</c:v>
                </c:pt>
                <c:pt idx="40">
                  <c:v>9.0</c:v>
                </c:pt>
                <c:pt idx="41">
                  <c:v>15.0</c:v>
                </c:pt>
                <c:pt idx="42">
                  <c:v>6.0</c:v>
                </c:pt>
                <c:pt idx="43">
                  <c:v>8.0</c:v>
                </c:pt>
                <c:pt idx="44">
                  <c:v>10.0</c:v>
                </c:pt>
                <c:pt idx="45">
                  <c:v>9.0</c:v>
                </c:pt>
                <c:pt idx="46">
                  <c:v>18.0</c:v>
                </c:pt>
                <c:pt idx="47">
                  <c:v>15.0</c:v>
                </c:pt>
                <c:pt idx="48">
                  <c:v>11.0</c:v>
                </c:pt>
                <c:pt idx="49">
                  <c:v>10.0</c:v>
                </c:pt>
                <c:pt idx="50">
                  <c:v>9.0</c:v>
                </c:pt>
                <c:pt idx="51">
                  <c:v>19.0</c:v>
                </c:pt>
                <c:pt idx="52">
                  <c:v>13.0</c:v>
                </c:pt>
                <c:pt idx="53">
                  <c:v>9.0</c:v>
                </c:pt>
                <c:pt idx="54">
                  <c:v>6.0</c:v>
                </c:pt>
                <c:pt idx="55">
                  <c:v>8.0</c:v>
                </c:pt>
                <c:pt idx="56">
                  <c:v>6.0</c:v>
                </c:pt>
                <c:pt idx="57">
                  <c:v>12.0</c:v>
                </c:pt>
                <c:pt idx="58">
                  <c:v>15.0</c:v>
                </c:pt>
                <c:pt idx="59">
                  <c:v>20.0</c:v>
                </c:pt>
                <c:pt idx="60">
                  <c:v>14.0</c:v>
                </c:pt>
                <c:pt idx="61">
                  <c:v>15.0</c:v>
                </c:pt>
                <c:pt idx="62">
                  <c:v>7.0</c:v>
                </c:pt>
                <c:pt idx="63">
                  <c:v>4.0</c:v>
                </c:pt>
                <c:pt idx="64">
                  <c:v>4.0</c:v>
                </c:pt>
                <c:pt idx="65">
                  <c:v>11.0</c:v>
                </c:pt>
                <c:pt idx="66">
                  <c:v>11.0</c:v>
                </c:pt>
                <c:pt idx="67">
                  <c:v>10.0</c:v>
                </c:pt>
                <c:pt idx="68">
                  <c:v>11.0</c:v>
                </c:pt>
                <c:pt idx="69">
                  <c:v>10.0</c:v>
                </c:pt>
                <c:pt idx="70">
                  <c:v>13.0</c:v>
                </c:pt>
                <c:pt idx="71">
                  <c:v>22.0</c:v>
                </c:pt>
                <c:pt idx="72">
                  <c:v>17.0</c:v>
                </c:pt>
                <c:pt idx="73">
                  <c:v>12.0</c:v>
                </c:pt>
                <c:pt idx="74">
                  <c:v>18.0</c:v>
                </c:pt>
                <c:pt idx="75">
                  <c:v>13.0</c:v>
                </c:pt>
                <c:pt idx="76">
                  <c:v>10.0</c:v>
                </c:pt>
                <c:pt idx="77">
                  <c:v>14.0</c:v>
                </c:pt>
                <c:pt idx="78">
                  <c:v>15.0</c:v>
                </c:pt>
                <c:pt idx="79">
                  <c:v>12.0</c:v>
                </c:pt>
                <c:pt idx="80">
                  <c:v>5.0</c:v>
                </c:pt>
                <c:pt idx="81">
                  <c:v>5.0</c:v>
                </c:pt>
                <c:pt idx="82">
                  <c:v>6.0</c:v>
                </c:pt>
                <c:pt idx="83">
                  <c:v>9.0</c:v>
                </c:pt>
                <c:pt idx="84">
                  <c:v>10.0</c:v>
                </c:pt>
                <c:pt idx="85">
                  <c:v>9.0</c:v>
                </c:pt>
                <c:pt idx="86">
                  <c:v>10.0</c:v>
                </c:pt>
                <c:pt idx="87">
                  <c:v>7.0</c:v>
                </c:pt>
                <c:pt idx="88">
                  <c:v>7.0</c:v>
                </c:pt>
                <c:pt idx="89">
                  <c:v>8.0</c:v>
                </c:pt>
                <c:pt idx="90">
                  <c:v>16.0</c:v>
                </c:pt>
                <c:pt idx="91">
                  <c:v>11.0</c:v>
                </c:pt>
                <c:pt idx="92">
                  <c:v>16.0</c:v>
                </c:pt>
                <c:pt idx="93">
                  <c:v>15.0</c:v>
                </c:pt>
                <c:pt idx="94">
                  <c:v>13.0</c:v>
                </c:pt>
                <c:pt idx="95">
                  <c:v>11.0</c:v>
                </c:pt>
                <c:pt idx="96">
                  <c:v>8.0</c:v>
                </c:pt>
                <c:pt idx="97">
                  <c:v>10.0</c:v>
                </c:pt>
                <c:pt idx="98">
                  <c:v>12.0</c:v>
                </c:pt>
                <c:pt idx="99">
                  <c:v>12.0</c:v>
                </c:pt>
                <c:pt idx="100">
                  <c:v>14.0</c:v>
                </c:pt>
                <c:pt idx="101">
                  <c:v>14.0</c:v>
                </c:pt>
                <c:pt idx="102">
                  <c:v>19.0</c:v>
                </c:pt>
                <c:pt idx="103">
                  <c:v>13.0</c:v>
                </c:pt>
                <c:pt idx="104">
                  <c:v>52.0</c:v>
                </c:pt>
                <c:pt idx="105">
                  <c:v>10.0</c:v>
                </c:pt>
                <c:pt idx="106">
                  <c:v>10.0</c:v>
                </c:pt>
                <c:pt idx="107">
                  <c:v>15.0</c:v>
                </c:pt>
                <c:pt idx="108">
                  <c:v>9.0</c:v>
                </c:pt>
                <c:pt idx="109">
                  <c:v>12.0</c:v>
                </c:pt>
                <c:pt idx="110">
                  <c:v>6.0</c:v>
                </c:pt>
                <c:pt idx="111">
                  <c:v>15.0</c:v>
                </c:pt>
                <c:pt idx="112">
                  <c:v>16.0</c:v>
                </c:pt>
                <c:pt idx="113">
                  <c:v>13.0</c:v>
                </c:pt>
                <c:pt idx="114">
                  <c:v>8.0</c:v>
                </c:pt>
                <c:pt idx="115">
                  <c:v>8.0</c:v>
                </c:pt>
                <c:pt idx="116">
                  <c:v>8.0</c:v>
                </c:pt>
                <c:pt idx="117">
                  <c:v>2.0</c:v>
                </c:pt>
                <c:pt idx="118">
                  <c:v>2.0</c:v>
                </c:pt>
                <c:pt idx="119">
                  <c:v>2.0</c:v>
                </c:pt>
                <c:pt idx="120">
                  <c:v>3.0</c:v>
                </c:pt>
                <c:pt idx="121">
                  <c:v>13.0</c:v>
                </c:pt>
                <c:pt idx="122">
                  <c:v>15.0</c:v>
                </c:pt>
                <c:pt idx="123">
                  <c:v>16.0</c:v>
                </c:pt>
                <c:pt idx="124">
                  <c:v>11.0</c:v>
                </c:pt>
                <c:pt idx="125">
                  <c:v>7.0</c:v>
                </c:pt>
                <c:pt idx="126">
                  <c:v>11.0</c:v>
                </c:pt>
                <c:pt idx="127">
                  <c:v>11.0</c:v>
                </c:pt>
                <c:pt idx="128">
                  <c:v>17.0</c:v>
                </c:pt>
                <c:pt idx="129">
                  <c:v>9.0</c:v>
                </c:pt>
                <c:pt idx="130">
                  <c:v>7.0</c:v>
                </c:pt>
                <c:pt idx="131">
                  <c:v>7.0</c:v>
                </c:pt>
                <c:pt idx="132">
                  <c:v>10.0</c:v>
                </c:pt>
                <c:pt idx="133">
                  <c:v>7.0</c:v>
                </c:pt>
                <c:pt idx="134">
                  <c:v>10.0</c:v>
                </c:pt>
                <c:pt idx="135">
                  <c:v>12.0</c:v>
                </c:pt>
                <c:pt idx="136">
                  <c:v>15.0</c:v>
                </c:pt>
                <c:pt idx="137">
                  <c:v>13.0</c:v>
                </c:pt>
                <c:pt idx="138">
                  <c:v>10.0</c:v>
                </c:pt>
                <c:pt idx="139">
                  <c:v>6.0</c:v>
                </c:pt>
                <c:pt idx="140">
                  <c:v>8.0</c:v>
                </c:pt>
                <c:pt idx="141">
                  <c:v>6.0</c:v>
                </c:pt>
                <c:pt idx="142">
                  <c:v>8.0</c:v>
                </c:pt>
                <c:pt idx="143">
                  <c:v>9.0</c:v>
                </c:pt>
                <c:pt idx="144">
                  <c:v>8.0</c:v>
                </c:pt>
                <c:pt idx="145">
                  <c:v>8.0</c:v>
                </c:pt>
                <c:pt idx="146">
                  <c:v>7.0</c:v>
                </c:pt>
                <c:pt idx="147">
                  <c:v>8.0</c:v>
                </c:pt>
                <c:pt idx="148">
                  <c:v>5.0</c:v>
                </c:pt>
                <c:pt idx="149">
                  <c:v>8.0</c:v>
                </c:pt>
                <c:pt idx="150">
                  <c:v>9.0</c:v>
                </c:pt>
                <c:pt idx="151">
                  <c:v>10.0</c:v>
                </c:pt>
                <c:pt idx="152">
                  <c:v>15.0</c:v>
                </c:pt>
                <c:pt idx="153">
                  <c:v>11.0</c:v>
                </c:pt>
                <c:pt idx="154">
                  <c:v>14.0</c:v>
                </c:pt>
                <c:pt idx="155">
                  <c:v>9.0</c:v>
                </c:pt>
                <c:pt idx="156">
                  <c:v>4.0</c:v>
                </c:pt>
                <c:pt idx="157">
                  <c:v>9.0</c:v>
                </c:pt>
                <c:pt idx="158">
                  <c:v>4.0</c:v>
                </c:pt>
                <c:pt idx="159">
                  <c:v>10.0</c:v>
                </c:pt>
                <c:pt idx="160">
                  <c:v>7.0</c:v>
                </c:pt>
                <c:pt idx="161">
                  <c:v>17.0</c:v>
                </c:pt>
                <c:pt idx="162">
                  <c:v>16.0</c:v>
                </c:pt>
                <c:pt idx="163">
                  <c:v>7.0</c:v>
                </c:pt>
                <c:pt idx="164">
                  <c:v>5.0</c:v>
                </c:pt>
                <c:pt idx="165">
                  <c:v>6.0</c:v>
                </c:pt>
                <c:pt idx="166">
                  <c:v>10.0</c:v>
                </c:pt>
                <c:pt idx="167">
                  <c:v>11.0</c:v>
                </c:pt>
                <c:pt idx="168">
                  <c:v>13.0</c:v>
                </c:pt>
                <c:pt idx="169">
                  <c:v>10.0</c:v>
                </c:pt>
                <c:pt idx="170">
                  <c:v>13.0</c:v>
                </c:pt>
                <c:pt idx="171">
                  <c:v>21.0</c:v>
                </c:pt>
                <c:pt idx="172">
                  <c:v>21.0</c:v>
                </c:pt>
                <c:pt idx="173">
                  <c:v>14.0</c:v>
                </c:pt>
                <c:pt idx="174">
                  <c:v>12.0</c:v>
                </c:pt>
                <c:pt idx="175">
                  <c:v>11.0</c:v>
                </c:pt>
                <c:pt idx="176">
                  <c:v>24.0</c:v>
                </c:pt>
                <c:pt idx="177">
                  <c:v>25.0</c:v>
                </c:pt>
                <c:pt idx="178">
                  <c:v>17.0</c:v>
                </c:pt>
                <c:pt idx="179">
                  <c:v>27.0</c:v>
                </c:pt>
                <c:pt idx="180">
                  <c:v>18.0</c:v>
                </c:pt>
                <c:pt idx="181">
                  <c:v>17.0</c:v>
                </c:pt>
                <c:pt idx="182">
                  <c:v>7.0</c:v>
                </c:pt>
                <c:pt idx="183">
                  <c:v>10.0</c:v>
                </c:pt>
                <c:pt idx="184">
                  <c:v>3.0</c:v>
                </c:pt>
                <c:pt idx="185">
                  <c:v>6.0</c:v>
                </c:pt>
                <c:pt idx="186">
                  <c:v>4.0</c:v>
                </c:pt>
                <c:pt idx="187">
                  <c:v>12.0</c:v>
                </c:pt>
                <c:pt idx="188">
                  <c:v>13.0</c:v>
                </c:pt>
                <c:pt idx="189">
                  <c:v>18.0</c:v>
                </c:pt>
                <c:pt idx="190">
                  <c:v>14.0</c:v>
                </c:pt>
                <c:pt idx="191">
                  <c:v>11.0</c:v>
                </c:pt>
                <c:pt idx="192">
                  <c:v>7.0</c:v>
                </c:pt>
                <c:pt idx="193">
                  <c:v>13.0</c:v>
                </c:pt>
                <c:pt idx="194">
                  <c:v>4.0</c:v>
                </c:pt>
                <c:pt idx="195">
                  <c:v>10.0</c:v>
                </c:pt>
                <c:pt idx="196">
                  <c:v>11.0</c:v>
                </c:pt>
                <c:pt idx="197">
                  <c:v>9.0</c:v>
                </c:pt>
                <c:pt idx="198">
                  <c:v>7.0</c:v>
                </c:pt>
                <c:pt idx="199">
                  <c:v>7.0</c:v>
                </c:pt>
                <c:pt idx="200">
                  <c:v>12.0</c:v>
                </c:pt>
                <c:pt idx="201">
                  <c:v>3.0</c:v>
                </c:pt>
                <c:pt idx="202">
                  <c:v>17.0</c:v>
                </c:pt>
                <c:pt idx="203">
                  <c:v>13.0</c:v>
                </c:pt>
                <c:pt idx="204">
                  <c:v>10.0</c:v>
                </c:pt>
                <c:pt idx="205">
                  <c:v>16.0</c:v>
                </c:pt>
                <c:pt idx="206">
                  <c:v>11.0</c:v>
                </c:pt>
                <c:pt idx="207">
                  <c:v>12.0</c:v>
                </c:pt>
                <c:pt idx="208">
                  <c:v>13.0</c:v>
                </c:pt>
                <c:pt idx="209">
                  <c:v>10.0</c:v>
                </c:pt>
                <c:pt idx="210">
                  <c:v>9.0</c:v>
                </c:pt>
                <c:pt idx="211">
                  <c:v>5.0</c:v>
                </c:pt>
                <c:pt idx="212">
                  <c:v>11.0</c:v>
                </c:pt>
                <c:pt idx="213">
                  <c:v>6.0</c:v>
                </c:pt>
                <c:pt idx="214">
                  <c:v>10.0</c:v>
                </c:pt>
                <c:pt idx="215">
                  <c:v>4.0</c:v>
                </c:pt>
                <c:pt idx="216">
                  <c:v>9.0</c:v>
                </c:pt>
                <c:pt idx="217">
                  <c:v>10.0</c:v>
                </c:pt>
                <c:pt idx="218">
                  <c:v>7.0</c:v>
                </c:pt>
                <c:pt idx="219">
                  <c:v>3.0</c:v>
                </c:pt>
                <c:pt idx="220">
                  <c:v>4.0</c:v>
                </c:pt>
                <c:pt idx="221">
                  <c:v>7.0</c:v>
                </c:pt>
                <c:pt idx="222">
                  <c:v>8.0</c:v>
                </c:pt>
                <c:pt idx="223">
                  <c:v>16.0</c:v>
                </c:pt>
                <c:pt idx="224">
                  <c:v>30.0</c:v>
                </c:pt>
                <c:pt idx="225">
                  <c:v>25.0</c:v>
                </c:pt>
                <c:pt idx="226">
                  <c:v>21.0</c:v>
                </c:pt>
                <c:pt idx="227">
                  <c:v>56.0</c:v>
                </c:pt>
                <c:pt idx="228">
                  <c:v>23.0</c:v>
                </c:pt>
                <c:pt idx="229">
                  <c:v>18.0</c:v>
                </c:pt>
                <c:pt idx="230">
                  <c:v>20.0</c:v>
                </c:pt>
                <c:pt idx="231">
                  <c:v>11.0</c:v>
                </c:pt>
                <c:pt idx="232">
                  <c:v>17.0</c:v>
                </c:pt>
                <c:pt idx="233">
                  <c:v>39.0</c:v>
                </c:pt>
                <c:pt idx="234">
                  <c:v>21.0</c:v>
                </c:pt>
                <c:pt idx="235">
                  <c:v>11.0</c:v>
                </c:pt>
                <c:pt idx="236">
                  <c:v>12.0</c:v>
                </c:pt>
                <c:pt idx="237">
                  <c:v>10.0</c:v>
                </c:pt>
                <c:pt idx="238">
                  <c:v>72.0</c:v>
                </c:pt>
                <c:pt idx="239">
                  <c:v>49.0</c:v>
                </c:pt>
                <c:pt idx="240">
                  <c:v>14.0</c:v>
                </c:pt>
                <c:pt idx="241">
                  <c:v>22.0</c:v>
                </c:pt>
                <c:pt idx="242">
                  <c:v>13.0</c:v>
                </c:pt>
                <c:pt idx="243">
                  <c:v>19.0</c:v>
                </c:pt>
                <c:pt idx="244">
                  <c:v>12.0</c:v>
                </c:pt>
                <c:pt idx="245">
                  <c:v>17.0</c:v>
                </c:pt>
                <c:pt idx="246">
                  <c:v>7.0</c:v>
                </c:pt>
                <c:pt idx="247">
                  <c:v>6.0</c:v>
                </c:pt>
                <c:pt idx="248">
                  <c:v>9.0</c:v>
                </c:pt>
                <c:pt idx="249">
                  <c:v>13.0</c:v>
                </c:pt>
                <c:pt idx="250">
                  <c:v>32.0</c:v>
                </c:pt>
                <c:pt idx="251">
                  <c:v>77.0</c:v>
                </c:pt>
                <c:pt idx="252">
                  <c:v>52.0</c:v>
                </c:pt>
                <c:pt idx="253">
                  <c:v>25.0</c:v>
                </c:pt>
                <c:pt idx="254">
                  <c:v>8.0</c:v>
                </c:pt>
                <c:pt idx="255">
                  <c:v>10.0</c:v>
                </c:pt>
                <c:pt idx="256">
                  <c:v>7.0</c:v>
                </c:pt>
                <c:pt idx="257">
                  <c:v>13.0</c:v>
                </c:pt>
                <c:pt idx="258">
                  <c:v>14.0</c:v>
                </c:pt>
                <c:pt idx="259">
                  <c:v>17.0</c:v>
                </c:pt>
                <c:pt idx="260">
                  <c:v>9.0</c:v>
                </c:pt>
                <c:pt idx="261">
                  <c:v>9.0</c:v>
                </c:pt>
                <c:pt idx="262">
                  <c:v>32.0</c:v>
                </c:pt>
                <c:pt idx="263">
                  <c:v>76.0</c:v>
                </c:pt>
                <c:pt idx="264">
                  <c:v>90.0</c:v>
                </c:pt>
                <c:pt idx="265">
                  <c:v>90.0</c:v>
                </c:pt>
                <c:pt idx="266">
                  <c:v>12.0</c:v>
                </c:pt>
                <c:pt idx="267">
                  <c:v>5.0</c:v>
                </c:pt>
                <c:pt idx="268">
                  <c:v>4.0</c:v>
                </c:pt>
                <c:pt idx="269">
                  <c:v>4.0</c:v>
                </c:pt>
                <c:pt idx="270">
                  <c:v>9.0</c:v>
                </c:pt>
                <c:pt idx="271">
                  <c:v>12.0</c:v>
                </c:pt>
                <c:pt idx="272">
                  <c:v>10.0</c:v>
                </c:pt>
                <c:pt idx="273">
                  <c:v>18.0</c:v>
                </c:pt>
                <c:pt idx="274">
                  <c:v>13.0</c:v>
                </c:pt>
                <c:pt idx="275">
                  <c:v>17.0</c:v>
                </c:pt>
                <c:pt idx="276">
                  <c:v>22.0</c:v>
                </c:pt>
                <c:pt idx="277">
                  <c:v>35.0</c:v>
                </c:pt>
                <c:pt idx="278">
                  <c:v>22.0</c:v>
                </c:pt>
                <c:pt idx="279">
                  <c:v>15.0</c:v>
                </c:pt>
                <c:pt idx="280">
                  <c:v>13.0</c:v>
                </c:pt>
                <c:pt idx="281">
                  <c:v>12.0</c:v>
                </c:pt>
                <c:pt idx="282">
                  <c:v>11.0</c:v>
                </c:pt>
                <c:pt idx="283">
                  <c:v>13.0</c:v>
                </c:pt>
                <c:pt idx="284">
                  <c:v>11.0</c:v>
                </c:pt>
                <c:pt idx="285">
                  <c:v>9.0</c:v>
                </c:pt>
                <c:pt idx="286">
                  <c:v>6.0</c:v>
                </c:pt>
                <c:pt idx="287">
                  <c:v>5.0</c:v>
                </c:pt>
                <c:pt idx="288">
                  <c:v>6.0</c:v>
                </c:pt>
                <c:pt idx="289">
                  <c:v>19.0</c:v>
                </c:pt>
                <c:pt idx="290">
                  <c:v>9.0</c:v>
                </c:pt>
                <c:pt idx="291">
                  <c:v>14.0</c:v>
                </c:pt>
                <c:pt idx="292">
                  <c:v>12.0</c:v>
                </c:pt>
                <c:pt idx="293">
                  <c:v>17.0</c:v>
                </c:pt>
                <c:pt idx="294">
                  <c:v>13.0</c:v>
                </c:pt>
                <c:pt idx="295">
                  <c:v>12.0</c:v>
                </c:pt>
                <c:pt idx="296">
                  <c:v>6.0</c:v>
                </c:pt>
                <c:pt idx="297">
                  <c:v>19.0</c:v>
                </c:pt>
                <c:pt idx="298">
                  <c:v>8.0</c:v>
                </c:pt>
                <c:pt idx="299">
                  <c:v>14.0</c:v>
                </c:pt>
                <c:pt idx="300">
                  <c:v>6.0</c:v>
                </c:pt>
                <c:pt idx="301">
                  <c:v>6.0</c:v>
                </c:pt>
                <c:pt idx="302">
                  <c:v>7.0</c:v>
                </c:pt>
                <c:pt idx="303">
                  <c:v>9.0</c:v>
                </c:pt>
                <c:pt idx="304">
                  <c:v>15.0</c:v>
                </c:pt>
                <c:pt idx="305">
                  <c:v>9.0</c:v>
                </c:pt>
                <c:pt idx="306">
                  <c:v>11.0</c:v>
                </c:pt>
                <c:pt idx="307">
                  <c:v>3.0</c:v>
                </c:pt>
                <c:pt idx="308">
                  <c:v>11.0</c:v>
                </c:pt>
                <c:pt idx="309">
                  <c:v>14.0</c:v>
                </c:pt>
                <c:pt idx="310">
                  <c:v>11.0</c:v>
                </c:pt>
                <c:pt idx="311">
                  <c:v>5.0</c:v>
                </c:pt>
                <c:pt idx="312">
                  <c:v>11.0</c:v>
                </c:pt>
                <c:pt idx="313">
                  <c:v>16.0</c:v>
                </c:pt>
                <c:pt idx="314">
                  <c:v>54.0</c:v>
                </c:pt>
                <c:pt idx="315">
                  <c:v>53.0</c:v>
                </c:pt>
                <c:pt idx="316">
                  <c:v>58.0</c:v>
                </c:pt>
                <c:pt idx="317">
                  <c:v>25.0</c:v>
                </c:pt>
                <c:pt idx="318">
                  <c:v>20.0</c:v>
                </c:pt>
                <c:pt idx="319">
                  <c:v>17.0</c:v>
                </c:pt>
                <c:pt idx="320">
                  <c:v>13.0</c:v>
                </c:pt>
                <c:pt idx="321">
                  <c:v>7.0</c:v>
                </c:pt>
                <c:pt idx="322">
                  <c:v>11.0</c:v>
                </c:pt>
                <c:pt idx="323">
                  <c:v>57.0</c:v>
                </c:pt>
                <c:pt idx="324">
                  <c:v>20.0</c:v>
                </c:pt>
                <c:pt idx="325">
                  <c:v>13.0</c:v>
                </c:pt>
                <c:pt idx="326">
                  <c:v>26.0</c:v>
                </c:pt>
                <c:pt idx="327">
                  <c:v>16.0</c:v>
                </c:pt>
                <c:pt idx="328">
                  <c:v>17.0</c:v>
                </c:pt>
                <c:pt idx="329">
                  <c:v>19.0</c:v>
                </c:pt>
                <c:pt idx="330">
                  <c:v>16.0</c:v>
                </c:pt>
                <c:pt idx="331">
                  <c:v>14.0</c:v>
                </c:pt>
                <c:pt idx="332">
                  <c:v>33.0</c:v>
                </c:pt>
                <c:pt idx="333">
                  <c:v>11.0</c:v>
                </c:pt>
                <c:pt idx="334">
                  <c:v>10.0</c:v>
                </c:pt>
                <c:pt idx="335">
                  <c:v>8.0</c:v>
                </c:pt>
                <c:pt idx="336">
                  <c:v>7.0</c:v>
                </c:pt>
                <c:pt idx="337">
                  <c:v>6.0</c:v>
                </c:pt>
                <c:pt idx="338">
                  <c:v>5.0</c:v>
                </c:pt>
                <c:pt idx="339">
                  <c:v>11.0</c:v>
                </c:pt>
                <c:pt idx="340">
                  <c:v>24.0</c:v>
                </c:pt>
                <c:pt idx="341">
                  <c:v>15.0</c:v>
                </c:pt>
                <c:pt idx="342">
                  <c:v>12.0</c:v>
                </c:pt>
                <c:pt idx="343">
                  <c:v>13.0</c:v>
                </c:pt>
                <c:pt idx="344">
                  <c:v>13.0</c:v>
                </c:pt>
                <c:pt idx="345">
                  <c:v>13.0</c:v>
                </c:pt>
                <c:pt idx="346">
                  <c:v>11.0</c:v>
                </c:pt>
                <c:pt idx="347">
                  <c:v>13.0</c:v>
                </c:pt>
                <c:pt idx="348">
                  <c:v>18.0</c:v>
                </c:pt>
                <c:pt idx="349">
                  <c:v>16.0</c:v>
                </c:pt>
                <c:pt idx="350">
                  <c:v>14.0</c:v>
                </c:pt>
                <c:pt idx="351">
                  <c:v>16.0</c:v>
                </c:pt>
                <c:pt idx="352">
                  <c:v>33.0</c:v>
                </c:pt>
                <c:pt idx="353">
                  <c:v>39.0</c:v>
                </c:pt>
                <c:pt idx="354">
                  <c:v>87.0</c:v>
                </c:pt>
                <c:pt idx="355">
                  <c:v>27.0</c:v>
                </c:pt>
                <c:pt idx="356">
                  <c:v>17.0</c:v>
                </c:pt>
                <c:pt idx="357">
                  <c:v>9.0</c:v>
                </c:pt>
                <c:pt idx="358">
                  <c:v>3.0</c:v>
                </c:pt>
                <c:pt idx="359">
                  <c:v>4.0</c:v>
                </c:pt>
                <c:pt idx="360">
                  <c:v>4.0</c:v>
                </c:pt>
                <c:pt idx="361">
                  <c:v>12.0</c:v>
                </c:pt>
                <c:pt idx="362">
                  <c:v>13.0</c:v>
                </c:pt>
                <c:pt idx="363">
                  <c:v>15.0</c:v>
                </c:pt>
                <c:pt idx="364">
                  <c:v>10.0</c:v>
                </c:pt>
                <c:pt idx="365">
                  <c:v>22.0</c:v>
                </c:pt>
                <c:pt idx="366">
                  <c:v>20.0</c:v>
                </c:pt>
                <c:pt idx="367">
                  <c:v>21.0</c:v>
                </c:pt>
                <c:pt idx="368">
                  <c:v>19.0</c:v>
                </c:pt>
                <c:pt idx="369">
                  <c:v>12.0</c:v>
                </c:pt>
                <c:pt idx="370">
                  <c:v>7.0</c:v>
                </c:pt>
                <c:pt idx="371">
                  <c:v>16.0</c:v>
                </c:pt>
                <c:pt idx="372">
                  <c:v>12.0</c:v>
                </c:pt>
                <c:pt idx="373">
                  <c:v>25.0</c:v>
                </c:pt>
                <c:pt idx="374">
                  <c:v>57.0</c:v>
                </c:pt>
                <c:pt idx="375">
                  <c:v>13.0</c:v>
                </c:pt>
                <c:pt idx="376">
                  <c:v>17.0</c:v>
                </c:pt>
                <c:pt idx="377">
                  <c:v>16.0</c:v>
                </c:pt>
                <c:pt idx="378">
                  <c:v>18.0</c:v>
                </c:pt>
                <c:pt idx="379">
                  <c:v>20.0</c:v>
                </c:pt>
                <c:pt idx="380">
                  <c:v>16.0</c:v>
                </c:pt>
                <c:pt idx="381">
                  <c:v>16.0</c:v>
                </c:pt>
                <c:pt idx="382">
                  <c:v>20.0</c:v>
                </c:pt>
                <c:pt idx="383">
                  <c:v>14.0</c:v>
                </c:pt>
                <c:pt idx="384">
                  <c:v>12.0</c:v>
                </c:pt>
                <c:pt idx="385">
                  <c:v>13.0</c:v>
                </c:pt>
                <c:pt idx="386">
                  <c:v>12.0</c:v>
                </c:pt>
                <c:pt idx="387">
                  <c:v>8.0</c:v>
                </c:pt>
                <c:pt idx="388">
                  <c:v>11.0</c:v>
                </c:pt>
                <c:pt idx="389">
                  <c:v>10.0</c:v>
                </c:pt>
                <c:pt idx="390">
                  <c:v>8.0</c:v>
                </c:pt>
                <c:pt idx="391">
                  <c:v>11.0</c:v>
                </c:pt>
                <c:pt idx="392">
                  <c:v>15.0</c:v>
                </c:pt>
                <c:pt idx="393">
                  <c:v>23.0</c:v>
                </c:pt>
                <c:pt idx="394">
                  <c:v>23.0</c:v>
                </c:pt>
                <c:pt idx="395">
                  <c:v>79.0</c:v>
                </c:pt>
                <c:pt idx="396">
                  <c:v>14.0</c:v>
                </c:pt>
                <c:pt idx="397">
                  <c:v>10.0</c:v>
                </c:pt>
                <c:pt idx="398">
                  <c:v>9.0</c:v>
                </c:pt>
                <c:pt idx="399">
                  <c:v>11.0</c:v>
                </c:pt>
                <c:pt idx="400">
                  <c:v>33.0</c:v>
                </c:pt>
                <c:pt idx="401">
                  <c:v>23.0</c:v>
                </c:pt>
                <c:pt idx="402">
                  <c:v>11.0</c:v>
                </c:pt>
                <c:pt idx="403">
                  <c:v>13.0</c:v>
                </c:pt>
                <c:pt idx="404">
                  <c:v>39.0</c:v>
                </c:pt>
                <c:pt idx="405">
                  <c:v>30.0</c:v>
                </c:pt>
                <c:pt idx="406">
                  <c:v>50.0</c:v>
                </c:pt>
                <c:pt idx="407">
                  <c:v>48.0</c:v>
                </c:pt>
                <c:pt idx="408">
                  <c:v>95.0</c:v>
                </c:pt>
                <c:pt idx="409">
                  <c:v>95.0</c:v>
                </c:pt>
                <c:pt idx="410">
                  <c:v>94.0</c:v>
                </c:pt>
                <c:pt idx="411">
                  <c:v>92.0</c:v>
                </c:pt>
                <c:pt idx="412">
                  <c:v>17.0</c:v>
                </c:pt>
                <c:pt idx="413">
                  <c:v>13.0</c:v>
                </c:pt>
                <c:pt idx="414">
                  <c:v>14.0</c:v>
                </c:pt>
                <c:pt idx="415">
                  <c:v>18.0</c:v>
                </c:pt>
                <c:pt idx="416">
                  <c:v>14.0</c:v>
                </c:pt>
                <c:pt idx="417">
                  <c:v>20.0</c:v>
                </c:pt>
                <c:pt idx="418">
                  <c:v>14.0</c:v>
                </c:pt>
                <c:pt idx="419">
                  <c:v>16.0</c:v>
                </c:pt>
                <c:pt idx="420">
                  <c:v>17.0</c:v>
                </c:pt>
                <c:pt idx="421">
                  <c:v>20.0</c:v>
                </c:pt>
                <c:pt idx="422">
                  <c:v>16.0</c:v>
                </c:pt>
                <c:pt idx="423">
                  <c:v>13.0</c:v>
                </c:pt>
                <c:pt idx="424">
                  <c:v>24.0</c:v>
                </c:pt>
                <c:pt idx="425">
                  <c:v>23.0</c:v>
                </c:pt>
                <c:pt idx="426">
                  <c:v>21.0</c:v>
                </c:pt>
                <c:pt idx="427">
                  <c:v>22.0</c:v>
                </c:pt>
                <c:pt idx="428">
                  <c:v>21.0</c:v>
                </c:pt>
                <c:pt idx="429">
                  <c:v>73.0</c:v>
                </c:pt>
                <c:pt idx="430">
                  <c:v>24.0</c:v>
                </c:pt>
                <c:pt idx="431">
                  <c:v>21.0</c:v>
                </c:pt>
                <c:pt idx="432">
                  <c:v>20.0</c:v>
                </c:pt>
                <c:pt idx="433">
                  <c:v>15.0</c:v>
                </c:pt>
                <c:pt idx="434">
                  <c:v>9.0</c:v>
                </c:pt>
                <c:pt idx="435">
                  <c:v>10.0</c:v>
                </c:pt>
                <c:pt idx="436">
                  <c:v>11.0</c:v>
                </c:pt>
                <c:pt idx="437">
                  <c:v>18.0</c:v>
                </c:pt>
                <c:pt idx="438">
                  <c:v>18.0</c:v>
                </c:pt>
                <c:pt idx="439">
                  <c:v>18.0</c:v>
                </c:pt>
                <c:pt idx="440">
                  <c:v>18.0</c:v>
                </c:pt>
                <c:pt idx="441">
                  <c:v>23.0</c:v>
                </c:pt>
                <c:pt idx="442">
                  <c:v>22.0</c:v>
                </c:pt>
                <c:pt idx="443">
                  <c:v>27.0</c:v>
                </c:pt>
                <c:pt idx="444">
                  <c:v>28.0</c:v>
                </c:pt>
                <c:pt idx="445">
                  <c:v>20.0</c:v>
                </c:pt>
                <c:pt idx="446">
                  <c:v>24.0</c:v>
                </c:pt>
                <c:pt idx="447">
                  <c:v>18.0</c:v>
                </c:pt>
                <c:pt idx="448">
                  <c:v>12.0</c:v>
                </c:pt>
                <c:pt idx="449">
                  <c:v>12.0</c:v>
                </c:pt>
                <c:pt idx="450">
                  <c:v>11.0</c:v>
                </c:pt>
                <c:pt idx="451">
                  <c:v>14.0</c:v>
                </c:pt>
                <c:pt idx="452">
                  <c:v>18.0</c:v>
                </c:pt>
                <c:pt idx="453">
                  <c:v>16.0</c:v>
                </c:pt>
                <c:pt idx="454">
                  <c:v>11.0</c:v>
                </c:pt>
                <c:pt idx="455">
                  <c:v>16.0</c:v>
                </c:pt>
                <c:pt idx="456">
                  <c:v>14.0</c:v>
                </c:pt>
                <c:pt idx="457">
                  <c:v>12.0</c:v>
                </c:pt>
                <c:pt idx="458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842088"/>
        <c:axId val="2111844552"/>
      </c:barChart>
      <c:catAx>
        <c:axId val="21118420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844552"/>
        <c:crosses val="autoZero"/>
        <c:auto val="1"/>
        <c:lblAlgn val="ctr"/>
        <c:lblOffset val="100"/>
        <c:noMultiLvlLbl val="0"/>
      </c:catAx>
      <c:valAx>
        <c:axId val="2111844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1842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689971258992"/>
          <c:y val="0.0514005540974045"/>
          <c:w val="0.738351105139935"/>
          <c:h val="0.734448089822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Average ACC per Residue</c:v>
                </c:pt>
              </c:strCache>
            </c:strRef>
          </c:tx>
          <c:invertIfNegative val="0"/>
          <c:val>
            <c:numRef>
              <c:f>Sheet2!$B$2:$B$16</c:f>
              <c:numCache>
                <c:formatCode>General</c:formatCode>
                <c:ptCount val="15"/>
                <c:pt idx="0">
                  <c:v>50.75</c:v>
                </c:pt>
                <c:pt idx="1">
                  <c:v>50.75</c:v>
                </c:pt>
                <c:pt idx="2">
                  <c:v>43.4</c:v>
                </c:pt>
                <c:pt idx="3">
                  <c:v>14.0</c:v>
                </c:pt>
                <c:pt idx="4">
                  <c:v>46.75</c:v>
                </c:pt>
                <c:pt idx="5">
                  <c:v>10.75</c:v>
                </c:pt>
                <c:pt idx="6">
                  <c:v>77.3333333333332</c:v>
                </c:pt>
                <c:pt idx="7">
                  <c:v>48.2</c:v>
                </c:pt>
                <c:pt idx="8">
                  <c:v>48.66666666666653</c:v>
                </c:pt>
                <c:pt idx="9">
                  <c:v>71.42857142857135</c:v>
                </c:pt>
                <c:pt idx="10">
                  <c:v>55.0</c:v>
                </c:pt>
                <c:pt idx="11">
                  <c:v>12.2</c:v>
                </c:pt>
                <c:pt idx="12">
                  <c:v>20.85714285714285</c:v>
                </c:pt>
                <c:pt idx="13">
                  <c:v>11.0</c:v>
                </c:pt>
                <c:pt idx="14">
                  <c:v>54.375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Total ACC</c:v>
                </c:pt>
              </c:strCache>
            </c:strRef>
          </c:tx>
          <c:invertIfNegative val="0"/>
          <c:val>
            <c:numRef>
              <c:f>Sheet2!$C$2:$C$16</c:f>
              <c:numCache>
                <c:formatCode>General</c:formatCode>
                <c:ptCount val="15"/>
                <c:pt idx="0">
                  <c:v>203.0</c:v>
                </c:pt>
                <c:pt idx="1">
                  <c:v>203.0</c:v>
                </c:pt>
                <c:pt idx="2">
                  <c:v>217.0</c:v>
                </c:pt>
                <c:pt idx="3">
                  <c:v>112.0</c:v>
                </c:pt>
                <c:pt idx="4">
                  <c:v>187.0</c:v>
                </c:pt>
                <c:pt idx="5">
                  <c:v>43.0</c:v>
                </c:pt>
                <c:pt idx="6">
                  <c:v>232.0</c:v>
                </c:pt>
                <c:pt idx="7">
                  <c:v>241.0</c:v>
                </c:pt>
                <c:pt idx="8">
                  <c:v>146.0</c:v>
                </c:pt>
                <c:pt idx="9">
                  <c:v>500.0</c:v>
                </c:pt>
                <c:pt idx="10">
                  <c:v>330.0</c:v>
                </c:pt>
                <c:pt idx="11">
                  <c:v>61.0</c:v>
                </c:pt>
                <c:pt idx="12">
                  <c:v>146.0</c:v>
                </c:pt>
                <c:pt idx="13">
                  <c:v>88.0</c:v>
                </c:pt>
                <c:pt idx="14">
                  <c:v>435.0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590728"/>
        <c:axId val="2108589656"/>
      </c:barChart>
      <c:catAx>
        <c:axId val="2108590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</a:t>
                </a:r>
                <a:r>
                  <a:rPr lang="en-US" baseline="0"/>
                  <a:t> with variability &lt; 0.05%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2108589656"/>
        <c:crosses val="autoZero"/>
        <c:auto val="1"/>
        <c:lblAlgn val="ctr"/>
        <c:lblOffset val="100"/>
        <c:noMultiLvlLbl val="0"/>
      </c:catAx>
      <c:valAx>
        <c:axId val="2108589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Accessible Surface Area</a:t>
                </a:r>
              </a:p>
              <a:p>
                <a:pPr>
                  <a:defRPr/>
                </a:pPr>
                <a:r>
                  <a:rPr lang="en-US" dirty="0"/>
                  <a:t>in Square Angstroms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8590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5796840189793"/>
          <c:y val="0.0598013269174687"/>
          <c:w val="0.305597127032987"/>
          <c:h val="0.2793132108486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Hypoxanthine-guanine phosphoribosyltransferase (HPRT) Mutations</a:t>
            </a:r>
            <a:endParaRPr lang="en-US" sz="11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Sheet1!$S$1</c:f>
              <c:strCache>
                <c:ptCount val="1"/>
                <c:pt idx="0">
                  <c:v>Normalized</c:v>
                </c:pt>
              </c:strCache>
            </c:strRef>
          </c:tx>
          <c:marker>
            <c:symbol val="none"/>
          </c:marker>
          <c:cat>
            <c:strRef>
              <c:f>Sheet1!$R$2:$R$4</c:f>
              <c:strCache>
                <c:ptCount val="3"/>
                <c:pt idx="0">
                  <c:v>C&lt;0</c:v>
                </c:pt>
                <c:pt idx="1">
                  <c:v>C1.N</c:v>
                </c:pt>
                <c:pt idx="2">
                  <c:v>C2+</c:v>
                </c:pt>
              </c:strCache>
            </c:strRef>
          </c:cat>
          <c:val>
            <c:numRef>
              <c:f>Sheet1!$S$2:$S$4</c:f>
              <c:numCache>
                <c:formatCode>0.00</c:formatCode>
                <c:ptCount val="3"/>
                <c:pt idx="0">
                  <c:v>0.286363636363636</c:v>
                </c:pt>
                <c:pt idx="1">
                  <c:v>0.511363636363636</c:v>
                </c:pt>
                <c:pt idx="2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009848"/>
        <c:axId val="-2146539240"/>
      </c:lineChart>
      <c:catAx>
        <c:axId val="-2147009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6539240"/>
        <c:crosses val="autoZero"/>
        <c:auto val="1"/>
        <c:lblAlgn val="ctr"/>
        <c:lblOffset val="100"/>
        <c:noMultiLvlLbl val="0"/>
      </c:catAx>
      <c:valAx>
        <c:axId val="-2146539240"/>
        <c:scaling>
          <c:orientation val="minMax"/>
          <c:max val="1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47009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0.48732</cdr:x>
      <cdr:y>0.54393</cdr:y>
    </cdr:from>
    <cdr:to>
      <cdr:x>0.96512</cdr:x>
      <cdr:y>0.54507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3267806" y="2238172"/>
          <a:ext cx="3203870" cy="4692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accent6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F294CCFB-749A-2F47-8EBA-00DE4241A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2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1783C958-1F1B-2347-8B37-D6BC4B56C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04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3.  Not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 HA Variability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3. Influenza A H1N1 HA potential broadly neutralizing peptide targets.</a:t>
            </a:r>
          </a:p>
          <a:p>
            <a:r>
              <a:rPr lang="en-US" dirty="0" smtClean="0"/>
              <a:t>Symmetry! </a:t>
            </a:r>
          </a:p>
          <a:p>
            <a:r>
              <a:rPr lang="en-US" dirty="0" smtClean="0"/>
              <a:t>Combine red/green, yellow goes to green</a:t>
            </a:r>
          </a:p>
          <a:p>
            <a:r>
              <a:rPr lang="en-US" dirty="0" smtClean="0"/>
              <a:t>Surface</a:t>
            </a:r>
            <a:r>
              <a:rPr lang="en-US" baseline="0" dirty="0" smtClean="0"/>
              <a:t> residues blocked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NA structure (lower 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4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 Influenza A H1N1 NA variability</a:t>
            </a:r>
            <a:r>
              <a:rPr lang="en-US" baseline="0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5. Influenza A H1N1 NA potential broadly neutralizing peptide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 Normalized HPRT mutations location frequency by conservation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1.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E229-C333-6843-9284-38EC81C0F5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2104" y="1389888"/>
            <a:ext cx="7479792" cy="129844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36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2104" y="3008376"/>
            <a:ext cx="7479792" cy="1792224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txBody>
          <a:bodyPr lIns="91440" tIns="45720" rIns="91440" bIns="4572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950976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0" y="6355080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LL_Logo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5111496"/>
            <a:ext cx="3429000" cy="345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344168" y="1700784"/>
            <a:ext cx="6455664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44168" y="1252728"/>
            <a:ext cx="6455664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44168" y="5705856"/>
            <a:ext cx="6455664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09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289304"/>
            <a:ext cx="819302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5488" y="1289304"/>
            <a:ext cx="398678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63440" y="1289304"/>
            <a:ext cx="398678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146304"/>
            <a:ext cx="7260336" cy="466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289304"/>
            <a:ext cx="819302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41832" y="594360"/>
            <a:ext cx="7260336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682496"/>
            <a:ext cx="8193024" cy="4443984"/>
          </a:xfrm>
          <a:prstGeom prst="rect">
            <a:avLst/>
          </a:prstGeom>
        </p:spPr>
        <p:txBody>
          <a:bodyPr anchor="t" anchorCtr="1"/>
          <a:lstStyle>
            <a:lvl1pPr marL="237744" indent="-237744">
              <a:lnSpc>
                <a:spcPct val="90000"/>
              </a:lnSpc>
              <a:spcBef>
                <a:spcPts val="15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15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15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81912" y="1764792"/>
            <a:ext cx="5971032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81912" y="1316736"/>
            <a:ext cx="5971032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81912" y="5605272"/>
            <a:ext cx="5971032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9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737360" y="1828800"/>
            <a:ext cx="5687568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7360" y="1371600"/>
            <a:ext cx="5687568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37360" y="5230368"/>
            <a:ext cx="5687568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41832" y="100584"/>
            <a:ext cx="7260336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0" y="950976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4800" y="6455664"/>
            <a:ext cx="1088136" cy="3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dirty="0" smtClean="0"/>
              <a:t>Dawn</a:t>
            </a:r>
            <a:r>
              <a:rPr lang="en-US" altLang="en-US" sz="700" b="0" i="0" baseline="0" dirty="0" smtClean="0"/>
              <a:t>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DOR 09/15/15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0" y="6355080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LL_Logo_blue_nomark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4" y="6473952"/>
            <a:ext cx="2023269" cy="230071"/>
          </a:xfrm>
          <a:prstGeom prst="rect">
            <a:avLst/>
          </a:prstGeom>
        </p:spPr>
      </p:pic>
      <p:pic>
        <p:nvPicPr>
          <p:cNvPr id="6" name="Picture 5" descr="LL_Logo_alone_blu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6888"/>
            <a:ext cx="548658" cy="531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62" r:id="rId5"/>
    <p:sldLayoutId id="2147483656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chart" Target="../charts/chart3.xm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Dawn: Large-Scale Protein Multiple Sequence Alignment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Darrell O. Ricke, PhD</a:t>
            </a:r>
          </a:p>
          <a:p>
            <a:r>
              <a:rPr lang="en-US" dirty="0" smtClean="0"/>
              <a:t>MIT Lincoln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4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Multigene Analysis</a:t>
            </a:r>
            <a:br>
              <a:rPr lang="en-US" dirty="0" smtClean="0"/>
            </a:br>
            <a:r>
              <a:rPr lang="en-US" sz="2000" dirty="0" smtClean="0"/>
              <a:t>Factor 9, Factor 7, Factor 10, &amp; Protein C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22078"/>
              </p:ext>
            </p:extLst>
          </p:nvPr>
        </p:nvGraphicFramePr>
        <p:xfrm>
          <a:off x="308205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152" y="5516563"/>
            <a:ext cx="1437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Amino Acid Position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3276600"/>
            <a:ext cx="686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anchors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47800" y="3429000"/>
            <a:ext cx="685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43200" y="5867400"/>
            <a:ext cx="3657600" cy="307777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FF"/>
                </a:solidFill>
              </a:rPr>
              <a:t>De novo </a:t>
            </a:r>
            <a:r>
              <a:rPr lang="en-US" sz="1400" b="1" dirty="0" smtClean="0">
                <a:solidFill>
                  <a:srgbClr val="0000FF"/>
                </a:solidFill>
              </a:rPr>
              <a:t>discovery of anchor points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Alignment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24242"/>
              </p:ext>
            </p:extLst>
          </p:nvPr>
        </p:nvGraphicFramePr>
        <p:xfrm>
          <a:off x="152400" y="1066801"/>
          <a:ext cx="6705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781800" y="990600"/>
            <a:ext cx="4572000" cy="5262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 smtClean="0">
                <a:latin typeface="Courier"/>
                <a:cs typeface="Courier"/>
              </a:rPr>
              <a:t>Pos.</a:t>
            </a:r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u="sng" dirty="0" smtClean="0">
                <a:latin typeface="Courier"/>
                <a:cs typeface="Courier"/>
              </a:rPr>
              <a:t>Mer</a:t>
            </a:r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u="sng" dirty="0" smtClean="0">
                <a:latin typeface="Courier"/>
                <a:cs typeface="Courier"/>
              </a:rPr>
              <a:t>Count</a:t>
            </a:r>
          </a:p>
          <a:p>
            <a:r>
              <a:rPr lang="en-US" sz="1400" dirty="0" smtClean="0">
                <a:latin typeface="Courier"/>
                <a:cs typeface="Courier"/>
              </a:rPr>
              <a:t>105     </a:t>
            </a:r>
            <a:r>
              <a:rPr lang="en-US" sz="1400" dirty="0">
                <a:latin typeface="Courier"/>
                <a:cs typeface="Courier"/>
              </a:rPr>
              <a:t>GGS     52</a:t>
            </a:r>
          </a:p>
          <a:p>
            <a:r>
              <a:rPr lang="en-US" sz="1400" dirty="0">
                <a:latin typeface="Courier"/>
                <a:cs typeface="Courier"/>
              </a:rPr>
              <a:t>228     VGG     56</a:t>
            </a:r>
          </a:p>
          <a:p>
            <a:r>
              <a:rPr lang="en-US" sz="1400" dirty="0">
                <a:latin typeface="Courier"/>
                <a:cs typeface="Courier"/>
              </a:rPr>
              <a:t>239     PWQ     72</a:t>
            </a:r>
          </a:p>
          <a:p>
            <a:r>
              <a:rPr lang="en-US" sz="1400" dirty="0">
                <a:latin typeface="Courier"/>
                <a:cs typeface="Courier"/>
              </a:rPr>
              <a:t>240     WQV     49</a:t>
            </a:r>
          </a:p>
          <a:p>
            <a:r>
              <a:rPr lang="en-US" sz="1400" dirty="0">
                <a:latin typeface="Courier"/>
                <a:cs typeface="Courier"/>
              </a:rPr>
              <a:t>252     CGG     77</a:t>
            </a:r>
          </a:p>
          <a:p>
            <a:r>
              <a:rPr lang="en-US" sz="1400" dirty="0">
                <a:latin typeface="Courier"/>
                <a:cs typeface="Courier"/>
              </a:rPr>
              <a:t>253     GGS     52</a:t>
            </a:r>
          </a:p>
          <a:p>
            <a:r>
              <a:rPr lang="en-US" sz="1400" dirty="0">
                <a:latin typeface="Courier"/>
                <a:cs typeface="Courier"/>
              </a:rPr>
              <a:t>264     TAA     76</a:t>
            </a:r>
          </a:p>
          <a:p>
            <a:r>
              <a:rPr lang="en-US" sz="1400" dirty="0">
                <a:latin typeface="Courier"/>
                <a:cs typeface="Courier"/>
              </a:rPr>
              <a:t>265     AAH     90</a:t>
            </a:r>
          </a:p>
          <a:p>
            <a:r>
              <a:rPr lang="en-US" sz="1400" dirty="0">
                <a:latin typeface="Courier"/>
                <a:cs typeface="Courier"/>
              </a:rPr>
              <a:t>266     AHC     90</a:t>
            </a:r>
          </a:p>
          <a:p>
            <a:r>
              <a:rPr lang="en-US" sz="1400" dirty="0">
                <a:latin typeface="Courier"/>
                <a:cs typeface="Courier"/>
              </a:rPr>
              <a:t>315     DIA     54</a:t>
            </a:r>
          </a:p>
          <a:p>
            <a:r>
              <a:rPr lang="en-US" sz="1400" dirty="0">
                <a:latin typeface="Courier"/>
                <a:cs typeface="Courier"/>
              </a:rPr>
              <a:t>316     IAL     53</a:t>
            </a:r>
          </a:p>
          <a:p>
            <a:r>
              <a:rPr lang="en-US" sz="1400" dirty="0">
                <a:latin typeface="Courier"/>
                <a:cs typeface="Courier"/>
              </a:rPr>
              <a:t>317     ALL     58</a:t>
            </a:r>
          </a:p>
          <a:p>
            <a:r>
              <a:rPr lang="en-US" sz="1400" dirty="0">
                <a:latin typeface="Courier"/>
                <a:cs typeface="Courier"/>
              </a:rPr>
              <a:t>324     PLV     57</a:t>
            </a:r>
          </a:p>
          <a:p>
            <a:r>
              <a:rPr lang="en-US" sz="1400" dirty="0">
                <a:latin typeface="Courier"/>
                <a:cs typeface="Courier"/>
              </a:rPr>
              <a:t>355     GWG     87</a:t>
            </a:r>
          </a:p>
          <a:p>
            <a:r>
              <a:rPr lang="en-US" sz="1400" dirty="0">
                <a:latin typeface="Courier"/>
                <a:cs typeface="Courier"/>
              </a:rPr>
              <a:t>375     PLV     57</a:t>
            </a:r>
          </a:p>
          <a:p>
            <a:r>
              <a:rPr lang="en-US" sz="1400" dirty="0">
                <a:latin typeface="Courier"/>
                <a:cs typeface="Courier"/>
              </a:rPr>
              <a:t>396     CAG     79</a:t>
            </a:r>
          </a:p>
          <a:p>
            <a:r>
              <a:rPr lang="en-US" sz="1400" dirty="0">
                <a:latin typeface="Courier"/>
                <a:cs typeface="Courier"/>
              </a:rPr>
              <a:t>407     CQG     50</a:t>
            </a:r>
          </a:p>
          <a:p>
            <a:r>
              <a:rPr lang="en-US" sz="1400" dirty="0">
                <a:latin typeface="Courier"/>
                <a:cs typeface="Courier"/>
              </a:rPr>
              <a:t>408     QGD     48</a:t>
            </a:r>
          </a:p>
          <a:p>
            <a:r>
              <a:rPr lang="en-US" sz="1400" dirty="0">
                <a:latin typeface="Courier"/>
                <a:cs typeface="Courier"/>
              </a:rPr>
              <a:t>409     GDS     95</a:t>
            </a:r>
          </a:p>
          <a:p>
            <a:r>
              <a:rPr lang="en-US" sz="1400" dirty="0">
                <a:latin typeface="Courier"/>
                <a:cs typeface="Courier"/>
              </a:rPr>
              <a:t>410     DSG     95</a:t>
            </a:r>
          </a:p>
          <a:p>
            <a:r>
              <a:rPr lang="en-US" sz="1400" dirty="0">
                <a:latin typeface="Courier"/>
                <a:cs typeface="Courier"/>
              </a:rPr>
              <a:t>411     SGG     94</a:t>
            </a:r>
          </a:p>
          <a:p>
            <a:r>
              <a:rPr lang="en-US" sz="1400" dirty="0">
                <a:latin typeface="Courier"/>
                <a:cs typeface="Courier"/>
              </a:rPr>
              <a:t>412     GGP     92</a:t>
            </a:r>
          </a:p>
          <a:p>
            <a:r>
              <a:rPr lang="en-US" sz="1400" dirty="0">
                <a:latin typeface="Courier"/>
                <a:cs typeface="Courier"/>
              </a:rPr>
              <a:t>430     SWG     73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5638800"/>
            <a:ext cx="3695743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Automated identification of anchors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4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Over-gapping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Current solutions over-gap alignments</a:t>
            </a:r>
          </a:p>
          <a:p>
            <a:pPr lvl="1"/>
            <a:r>
              <a:rPr lang="en-US" dirty="0" smtClean="0"/>
              <a:t>Gap creation penalty parameter</a:t>
            </a:r>
          </a:p>
          <a:p>
            <a:pPr lvl="1"/>
            <a:r>
              <a:rPr lang="en-US" dirty="0" smtClean="0"/>
              <a:t>Gap extension penalty parameter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Gap Minimization Strategy</a:t>
            </a:r>
          </a:p>
          <a:p>
            <a:r>
              <a:rPr lang="en-US" dirty="0" smtClean="0"/>
              <a:t>Determine longest substring length between adjacent anchors</a:t>
            </a:r>
          </a:p>
          <a:p>
            <a:r>
              <a:rPr lang="en-US" dirty="0" smtClean="0"/>
              <a:t>For shorter substrings, add the minimum number of gaps to the shorter substring and optimize identities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1650080"/>
            <a:ext cx="685800" cy="685800"/>
            <a:chOff x="2362200" y="1676400"/>
            <a:chExt cx="685800" cy="685800"/>
          </a:xfrm>
        </p:grpSpPr>
        <p:sp>
          <p:nvSpPr>
            <p:cNvPr id="4" name="Oval 3"/>
            <p:cNvSpPr/>
            <p:nvPr/>
          </p:nvSpPr>
          <p:spPr bwMode="auto">
            <a:xfrm>
              <a:off x="2362200" y="1676400"/>
              <a:ext cx="685800" cy="685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 bwMode="auto">
            <a:xfrm flipV="1">
              <a:off x="2462633" y="1828800"/>
              <a:ext cx="509167" cy="43296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145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7101" y="4876800"/>
            <a:ext cx="4046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D: </a:t>
            </a:r>
            <a:r>
              <a:rPr lang="en-US" sz="1600" i="1" dirty="0" smtClean="0"/>
              <a:t>In Silico </a:t>
            </a:r>
            <a:r>
              <a:rPr lang="en-US" sz="1600" dirty="0" smtClean="0"/>
              <a:t>HIV Pol, 300 res, 1E5 </a:t>
            </a:r>
            <a:r>
              <a:rPr lang="en-US" sz="1600" dirty="0" err="1" smtClean="0"/>
              <a:t>seqs</a:t>
            </a:r>
            <a:r>
              <a:rPr lang="en-US" sz="1600" dirty="0" smtClean="0"/>
              <a:t>. </a:t>
            </a:r>
          </a:p>
          <a:p>
            <a:r>
              <a:rPr lang="en-US" sz="1600" b="1" dirty="0" smtClean="0"/>
              <a:t>E:</a:t>
            </a:r>
            <a:r>
              <a:rPr lang="en-US" sz="1600" dirty="0" smtClean="0"/>
              <a:t> </a:t>
            </a:r>
            <a:r>
              <a:rPr lang="en-US" sz="1600" i="1" dirty="0" smtClean="0"/>
              <a:t>In Silico </a:t>
            </a:r>
            <a:r>
              <a:rPr lang="en-US" sz="1600" dirty="0" smtClean="0"/>
              <a:t>HIV Pol, 300 res, 1.5E5 </a:t>
            </a:r>
            <a:r>
              <a:rPr lang="en-US" sz="1600" dirty="0" err="1" smtClean="0"/>
              <a:t>seqs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F:</a:t>
            </a:r>
            <a:r>
              <a:rPr lang="en-US" sz="1600" dirty="0" smtClean="0"/>
              <a:t> </a:t>
            </a:r>
            <a:r>
              <a:rPr lang="en-US" sz="1600" i="1" dirty="0" smtClean="0"/>
              <a:t>In Silico </a:t>
            </a:r>
            <a:r>
              <a:rPr lang="en-US" sz="1600" dirty="0" smtClean="0"/>
              <a:t>HIV Pol, 300 res, 2E5 </a:t>
            </a:r>
            <a:r>
              <a:rPr lang="en-US" sz="1600" dirty="0" err="1" smtClean="0"/>
              <a:t>seqs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T-Coffee &amp; MUSCLE3 failed on A-F datasets</a:t>
            </a:r>
          </a:p>
          <a:p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9166" y="4876800"/>
            <a:ext cx="4279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A: </a:t>
            </a:r>
            <a:r>
              <a:rPr lang="en-US" sz="1600" dirty="0" smtClean="0"/>
              <a:t>Influenza Na, 496 res., 51784 sequences</a:t>
            </a:r>
          </a:p>
          <a:p>
            <a:r>
              <a:rPr lang="en-US" sz="1600" b="1" dirty="0" smtClean="0"/>
              <a:t>B:</a:t>
            </a:r>
            <a:r>
              <a:rPr lang="en-US" sz="1600" dirty="0" smtClean="0"/>
              <a:t> Influenza Ha, 566 res, 52443 sequences</a:t>
            </a:r>
          </a:p>
          <a:p>
            <a:r>
              <a:rPr lang="en-US" sz="1600" b="1" dirty="0" smtClean="0"/>
              <a:t>C:</a:t>
            </a:r>
            <a:r>
              <a:rPr lang="en-US" sz="1600" dirty="0" smtClean="0"/>
              <a:t> HIV Env, 300 res, 209040 sequences</a:t>
            </a:r>
          </a:p>
          <a:p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896909"/>
            <a:ext cx="4114800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Dawn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– Fast Time Performance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182" y="1066800"/>
            <a:ext cx="8414818" cy="3703362"/>
            <a:chOff x="119582" y="76199"/>
            <a:chExt cx="9024418" cy="49225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6" t="2695" r="7921" b="3419"/>
            <a:stretch/>
          </p:blipFill>
          <p:spPr>
            <a:xfrm>
              <a:off x="119582" y="76199"/>
              <a:ext cx="9024418" cy="49225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24200" y="50039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X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293879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X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293879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X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6192" y="557136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X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6865" y="375066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X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3780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0" y="8382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12924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32766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35022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29600" y="6096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9600" y="9114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7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5400" y="1371600"/>
            <a:ext cx="6026312" cy="2922963"/>
            <a:chOff x="145828" y="1191837"/>
            <a:chExt cx="8540972" cy="4142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5"/>
            <a:stretch/>
          </p:blipFill>
          <p:spPr>
            <a:xfrm>
              <a:off x="293308" y="1191837"/>
              <a:ext cx="8393492" cy="41426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944" y="2542401"/>
              <a:ext cx="2441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HA1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828" y="3761601"/>
              <a:ext cx="2441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HA2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4273" y="1524000"/>
              <a:ext cx="642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Host Membrane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4648200"/>
              <a:ext cx="642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Virus membrane</a:t>
              </a:r>
              <a:endParaRPr lang="en-US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37444" y="162580"/>
            <a:ext cx="5877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Can Dawn Identify Virus Targets?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990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Target: Influenza A H1N1 – Hemagglutinin (HA)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4191000"/>
            <a:ext cx="34976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http://www.rcsb.org/pdb/101/motm.do?momID=76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Influenza virus mutates rapidly</a:t>
            </a:r>
          </a:p>
          <a:p>
            <a:endParaRPr lang="en-US" sz="1400" b="1" dirty="0" smtClean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288340"/>
            <a:ext cx="8153400" cy="307777"/>
          </a:xfrm>
          <a:prstGeom prst="rect">
            <a:avLst/>
          </a:prstGeom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Can we align virus sequences from multiple strains to identify broadly neutralizing targets?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914400" y="252984"/>
            <a:ext cx="7260336" cy="58521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2pPr>
            <a:lvl3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3pPr>
            <a:lvl4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4pPr>
            <a:lvl5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5pPr>
            <a:lvl6pPr marL="4572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US" dirty="0" smtClean="0"/>
              <a:t>Virus Neutralization Strategy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5943600"/>
            <a:ext cx="3000741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Candidates targets identified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066800"/>
            <a:ext cx="8001000" cy="4764822"/>
            <a:chOff x="152400" y="950178"/>
            <a:chExt cx="9144000" cy="5450622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2749034" y="3434834"/>
              <a:ext cx="369332" cy="4953000"/>
            </a:xfrm>
            <a:prstGeom prst="leftBrace">
              <a:avLst>
                <a:gd name="adj1" fmla="val 8333"/>
                <a:gd name="adj2" fmla="val 4988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7039071" y="4086131"/>
              <a:ext cx="381000" cy="3638737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60622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HA1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1800" y="60622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HA2</a:t>
              </a:r>
              <a:endParaRPr lang="en-US" sz="1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t="6012" r="8816" b="4545"/>
            <a:stretch/>
          </p:blipFill>
          <p:spPr>
            <a:xfrm>
              <a:off x="593558" y="1752600"/>
              <a:ext cx="8223722" cy="4026129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343400" y="950178"/>
              <a:ext cx="4953000" cy="878622"/>
              <a:chOff x="4343400" y="533400"/>
              <a:chExt cx="4953000" cy="87862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2786" y="750332"/>
                <a:ext cx="4629150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343400" y="533400"/>
                <a:ext cx="5906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43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705781" y="533400"/>
                <a:ext cx="5906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457</a:t>
                </a:r>
                <a:endParaRPr lang="en-US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12376" y="533400"/>
                <a:ext cx="5906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203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964814" y="533400"/>
                <a:ext cx="5906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330</a:t>
                </a:r>
                <a:endParaRPr lang="en-US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38581" y="950357"/>
                <a:ext cx="4583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ACC: Surface area that can be accessed by H20 molecule, Angstroms</a:t>
                </a:r>
                <a:r>
                  <a:rPr lang="en-US" sz="1200" baseline="30000" dirty="0" smtClean="0"/>
                  <a:t>2</a:t>
                </a:r>
                <a:endParaRPr lang="en-US" sz="1200" baseline="30000" dirty="0"/>
              </a:p>
            </p:txBody>
          </p:sp>
        </p:grp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52400" y="1014984"/>
              <a:ext cx="4495800" cy="585216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2pPr>
              <a:lvl3pPr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3pPr>
              <a:lvl4pPr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4pPr>
              <a:lvl5pPr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5pPr>
              <a:lvl6pPr marL="457200"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6pPr>
              <a:lvl7pPr marL="914400"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7pPr>
              <a:lvl8pPr marL="1371600"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8pPr>
              <a:lvl9pPr marL="1828800" algn="ctr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itchFamily="-110" charset="0"/>
                </a:defRPr>
              </a:lvl9pPr>
            </a:lstStyle>
            <a:p>
              <a:r>
                <a:rPr lang="en-US" sz="1800" dirty="0" smtClean="0"/>
                <a:t>Influenza A H1 - Hemagglutinin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28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6365"/>
            <a:ext cx="1278320" cy="10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3542" y="4753524"/>
            <a:ext cx="2607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Views of HA with 60° rotations about the Z-axis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r="25255"/>
          <a:stretch/>
        </p:blipFill>
        <p:spPr>
          <a:xfrm>
            <a:off x="76200" y="1447799"/>
            <a:ext cx="1874372" cy="3107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6" r="25423"/>
          <a:stretch/>
        </p:blipFill>
        <p:spPr>
          <a:xfrm>
            <a:off x="2743201" y="1447799"/>
            <a:ext cx="1762160" cy="3107923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16837"/>
              </p:ext>
            </p:extLst>
          </p:nvPr>
        </p:nvGraphicFramePr>
        <p:xfrm>
          <a:off x="5029200" y="1066800"/>
          <a:ext cx="39187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2" y="4865132"/>
            <a:ext cx="4629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38600" y="4648200"/>
            <a:ext cx="59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43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400981" y="4648200"/>
            <a:ext cx="59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457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4795" y="4648200"/>
            <a:ext cx="59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203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717233" y="4648200"/>
            <a:ext cx="59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330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6937" y="5065157"/>
            <a:ext cx="458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ACC: Surface area that can be accessed by H20 molecule, Angstroms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8750292" y="4876800"/>
            <a:ext cx="327241" cy="182028"/>
          </a:xfrm>
          <a:prstGeom prst="rect">
            <a:avLst/>
          </a:prstGeom>
          <a:solidFill>
            <a:srgbClr val="3131F9"/>
          </a:solidFill>
          <a:ln>
            <a:solidFill>
              <a:srgbClr val="313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flipH="1">
            <a:off x="8534400" y="5058828"/>
            <a:ext cx="379513" cy="579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5638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Non-conserved residues, </a:t>
            </a:r>
          </a:p>
          <a:p>
            <a:r>
              <a:rPr lang="en-US" sz="1400" dirty="0" smtClean="0"/>
              <a:t>variability &gt;=95%</a:t>
            </a:r>
            <a:endParaRPr lang="en-US" sz="1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252984"/>
            <a:ext cx="8001000" cy="58521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2pPr>
            <a:lvl3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3pPr>
            <a:lvl4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4pPr>
            <a:lvl5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5pPr>
            <a:lvl6pPr marL="4572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US" dirty="0" smtClean="0"/>
              <a:t>Select Surface Targets with Low Variability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867400"/>
            <a:ext cx="4267200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Multiple Promising H1 Surface Targets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850136" y="914400"/>
            <a:ext cx="7260336" cy="58521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2pPr>
            <a:lvl3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3pPr>
            <a:lvl4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4pPr>
            <a:lvl5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5pPr>
            <a:lvl6pPr marL="4572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US" sz="1800" dirty="0" smtClean="0"/>
              <a:t>Influenza A H1 - Hemagglutinin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020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architecture of an influenza viri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2897" r="3425" b="28029"/>
          <a:stretch/>
        </p:blipFill>
        <p:spPr bwMode="auto">
          <a:xfrm>
            <a:off x="1785796" y="1535886"/>
            <a:ext cx="5658416" cy="17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5004" y="1647906"/>
            <a:ext cx="1026814" cy="1363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3733800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http://www.nature.com/ncomms/2014/140916/ncomms5816/fig_tab/ncomms5816_F4.html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33528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Viral membrane/stalk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371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Host direction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2529631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Stalk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43000" y="228600"/>
            <a:ext cx="732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Second Target: Influenza - Neuraminidase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419600"/>
            <a:ext cx="6957053" cy="584776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Current Influenza strategies target Hemagglutinin and Neuraminidase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- Exposed virus surface proteins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400" y="1066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Conserved sites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/>
        </p:blipFill>
        <p:spPr>
          <a:xfrm>
            <a:off x="50674" y="1350449"/>
            <a:ext cx="9093326" cy="41290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05000" y="228600"/>
            <a:ext cx="565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Influenza </a:t>
            </a:r>
            <a:r>
              <a:rPr lang="en-US" sz="2800" b="1" dirty="0" smtClean="0"/>
              <a:t>H1N1 - Neuraminidase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3000741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Candidates targets identified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143000"/>
            <a:ext cx="7672979" cy="4465023"/>
            <a:chOff x="101730" y="1021377"/>
            <a:chExt cx="8561849" cy="525150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1493" y="1630977"/>
              <a:ext cx="926307" cy="639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7200" y="3505200"/>
              <a:ext cx="1019175" cy="70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19000" y="5465689"/>
              <a:ext cx="1019175" cy="70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28600" y="2014331"/>
              <a:ext cx="491994" cy="430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032132" y="405609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345003" y="5239340"/>
              <a:ext cx="0" cy="226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43048" y="2745693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Outer surface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9800" y="4962622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Host-facing view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53779" y="4951164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Stalk-facing view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1730" y="5410200"/>
              <a:ext cx="6451470" cy="862678"/>
              <a:chOff x="58030" y="5937933"/>
              <a:chExt cx="6451470" cy="86267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030" y="6008299"/>
                <a:ext cx="990600" cy="228600"/>
              </a:xfrm>
              <a:prstGeom prst="rect">
                <a:avLst/>
              </a:prstGeom>
              <a:solidFill>
                <a:srgbClr val="1DEF81"/>
              </a:solidFill>
              <a:ln>
                <a:solidFill>
                  <a:srgbClr val="1DEF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030" y="6290465"/>
                <a:ext cx="990600" cy="2286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030" y="6563200"/>
                <a:ext cx="990600" cy="228600"/>
              </a:xfrm>
              <a:prstGeom prst="rect">
                <a:avLst/>
              </a:prstGeom>
              <a:solidFill>
                <a:srgbClr val="3131F9"/>
              </a:solidFill>
              <a:ln>
                <a:solidFill>
                  <a:srgbClr val="3131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48630" y="5937933"/>
                <a:ext cx="4731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Protein surface, conservation &gt; 99.95%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75770" y="6238372"/>
                <a:ext cx="54337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Protein core/inaccessible, conservation &gt; 99.95%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67419" y="6492834"/>
                <a:ext cx="3941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Conservation &lt;=95%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8" r="1352" b="17719"/>
            <a:stretch/>
          </p:blipFill>
          <p:spPr>
            <a:xfrm>
              <a:off x="1758286" y="1021377"/>
              <a:ext cx="2823345" cy="17950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8" t="14757" r="22057" b="17719"/>
            <a:stretch/>
          </p:blipFill>
          <p:spPr>
            <a:xfrm>
              <a:off x="5624760" y="1022245"/>
              <a:ext cx="1757007" cy="179417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62600" y="2816423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Rotate 90 degrees</a:t>
              </a:r>
              <a:endParaRPr lang="en-US" sz="1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06" r="544" b="17719"/>
            <a:stretch/>
          </p:blipFill>
          <p:spPr>
            <a:xfrm>
              <a:off x="5592329" y="3130757"/>
              <a:ext cx="3026717" cy="18318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51" r="2726" b="20235"/>
            <a:stretch/>
          </p:blipFill>
          <p:spPr>
            <a:xfrm>
              <a:off x="1752600" y="3280155"/>
              <a:ext cx="2776670" cy="1678284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905000" y="228600"/>
            <a:ext cx="565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Influenza </a:t>
            </a:r>
            <a:r>
              <a:rPr lang="en-US" sz="2800" b="1" dirty="0" smtClean="0"/>
              <a:t>H1N1 - Neuraminidase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5867400"/>
            <a:ext cx="3200400" cy="369332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N1 Surface Targets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Exponential sequence data growth</a:t>
            </a:r>
          </a:p>
          <a:p>
            <a:pPr lvl="1"/>
            <a:r>
              <a:rPr lang="en-US" dirty="0" smtClean="0"/>
              <a:t>Exponential </a:t>
            </a:r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Two sequences –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sz="1100" dirty="0" smtClean="0"/>
              <a:t>[Needleman-</a:t>
            </a:r>
            <a:r>
              <a:rPr lang="en-US" sz="1100" dirty="0" err="1" smtClean="0"/>
              <a:t>Wunsch</a:t>
            </a:r>
            <a:r>
              <a:rPr lang="en-US" sz="1100" dirty="0" smtClean="0"/>
              <a:t>, 1970]</a:t>
            </a:r>
          </a:p>
          <a:p>
            <a:pPr lvl="2"/>
            <a:r>
              <a:rPr lang="en-US" dirty="0"/>
              <a:t>a naïve MSA takes O(</a:t>
            </a:r>
            <a:r>
              <a:rPr lang="en-US" dirty="0" err="1"/>
              <a:t>Length</a:t>
            </a:r>
            <a:r>
              <a:rPr lang="en-US" baseline="30000" dirty="0" err="1"/>
              <a:t>Nseqs</a:t>
            </a:r>
            <a:r>
              <a:rPr lang="en-US" dirty="0"/>
              <a:t>) time to produce</a:t>
            </a:r>
            <a:endParaRPr lang="en-US" dirty="0" smtClean="0"/>
          </a:p>
          <a:p>
            <a:r>
              <a:rPr lang="en-US" dirty="0" smtClean="0"/>
              <a:t>Background on Proteins &amp; current Dogmas</a:t>
            </a:r>
          </a:p>
          <a:p>
            <a:r>
              <a:rPr lang="en-US" dirty="0" smtClean="0"/>
              <a:t>New Approach</a:t>
            </a:r>
          </a:p>
          <a:p>
            <a:r>
              <a:rPr lang="en-US" dirty="0" smtClean="0"/>
              <a:t>Results - overturning Dogmas</a:t>
            </a:r>
          </a:p>
          <a:p>
            <a:r>
              <a:rPr lang="en-US" dirty="0" smtClean="0"/>
              <a:t>Two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71600"/>
            <a:ext cx="2057400" cy="19416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5181600" y="2286000"/>
            <a:ext cx="129540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87781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72000" y="1371600"/>
            <a:ext cx="4191000" cy="335280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86210"/>
              </p:ext>
            </p:extLst>
          </p:nvPr>
        </p:nvGraphicFramePr>
        <p:xfrm>
          <a:off x="4800600" y="14478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0" y="228600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876800" y="4038600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/>
              <a:t>Kelley</a:t>
            </a:r>
            <a:r>
              <a:rPr lang="en-US" sz="1100" dirty="0"/>
              <a:t>-</a:t>
            </a:r>
            <a:r>
              <a:rPr lang="en-US" sz="1100" dirty="0" err="1"/>
              <a:t>Seegmiller</a:t>
            </a:r>
            <a:r>
              <a:rPr lang="en-US" sz="1100" dirty="0"/>
              <a:t> </a:t>
            </a:r>
            <a:r>
              <a:rPr lang="en-US" sz="1100" dirty="0" smtClean="0"/>
              <a:t>syndrome &amp; </a:t>
            </a:r>
            <a:r>
              <a:rPr lang="en-US" sz="1100" dirty="0" err="1" smtClean="0"/>
              <a:t>Lesch</a:t>
            </a:r>
            <a:r>
              <a:rPr lang="en-US" sz="1100" dirty="0" err="1"/>
              <a:t>-Nyhan</a:t>
            </a:r>
            <a:r>
              <a:rPr lang="en-US" sz="1100" dirty="0"/>
              <a:t> </a:t>
            </a:r>
            <a:r>
              <a:rPr lang="en-US" sz="1100" dirty="0" smtClean="0"/>
              <a:t>syndrome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HPRT mutations from [</a:t>
            </a:r>
            <a:r>
              <a:rPr lang="en-US" sz="1100" dirty="0" err="1" smtClean="0"/>
              <a:t>Cariello</a:t>
            </a:r>
            <a:r>
              <a:rPr lang="en-US" sz="1100" dirty="0" smtClean="0"/>
              <a:t>, 1994] HPRT database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3657878" y="2805127"/>
            <a:ext cx="2176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Normalized Location Frequency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41148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Dawn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Fast (MSA problem not NP-hard?)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200K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sequences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Aligns down to 5% sequence identity (deep into the Midnight Zone)</a:t>
            </a:r>
          </a:p>
          <a:p>
            <a:pPr marL="285750" indent="-285750">
              <a:buFont typeface="Arial"/>
              <a:buChar char="•"/>
            </a:pPr>
            <a:endParaRPr lang="en-US" sz="1600" b="1" dirty="0"/>
          </a:p>
          <a:p>
            <a:r>
              <a:rPr lang="en-US" sz="1600" b="1" dirty="0" smtClean="0"/>
              <a:t>Applications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Virus targeting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Mutation analysis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Gene, family, &amp; domain alignments</a:t>
            </a:r>
          </a:p>
          <a:p>
            <a:pPr marL="285750" indent="-285750">
              <a:buFont typeface="Arial"/>
              <a:buChar char="•"/>
            </a:pPr>
            <a:endParaRPr lang="en-US" sz="1600" b="1" dirty="0"/>
          </a:p>
          <a:p>
            <a:r>
              <a:rPr lang="en-US" sz="1600" b="1" dirty="0" smtClean="0"/>
              <a:t>Open Source – approval at MIT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https://</a:t>
            </a:r>
            <a:r>
              <a:rPr lang="en-US" sz="1600" b="1" dirty="0" err="1" smtClean="0"/>
              <a:t>github.com</a:t>
            </a:r>
            <a:r>
              <a:rPr lang="en-US" sz="1600" b="1" dirty="0" smtClean="0"/>
              <a:t>/doricke/Dawn</a:t>
            </a:r>
          </a:p>
          <a:p>
            <a:pPr marL="285750" indent="-285750">
              <a:buFont typeface="Arial"/>
              <a:buChar char="•"/>
            </a:pPr>
            <a:endParaRPr lang="en-US" sz="1600" b="1" dirty="0"/>
          </a:p>
          <a:p>
            <a:r>
              <a:rPr lang="en-US" sz="1600" b="1" dirty="0" smtClean="0"/>
              <a:t>Acknowledgements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Anna Shcherbina</a:t>
            </a:r>
          </a:p>
          <a:p>
            <a:pPr marL="285750" indent="-285750">
              <a:buFont typeface="Arial"/>
              <a:buChar char="•"/>
            </a:pPr>
            <a:endParaRPr lang="en-US" sz="1600" b="1" dirty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 bwMode="auto">
          <a:xfrm flipV="1">
            <a:off x="2743200" y="3048000"/>
            <a:ext cx="182880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1193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Backup Slides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330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4 at 10.4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65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28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Dawn</a:t>
            </a:r>
            <a:r>
              <a:rPr lang="en-US" sz="2800" b="1" dirty="0" smtClean="0"/>
              <a:t> HPRT MSA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01443" y="5833646"/>
            <a:ext cx="6318557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Multi-gene alignment that spans human to bacterial sequences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Dawn Pre-MSA Data</a:t>
            </a:r>
            <a:endParaRPr lang="en-US" dirty="0"/>
          </a:p>
        </p:txBody>
      </p:sp>
      <p:pic>
        <p:nvPicPr>
          <p:cNvPr id="4" name="Content Placeholder 3" descr="Screen Shot 2015-08-12 at 4.35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" b="12249"/>
          <a:stretch/>
        </p:blipFill>
        <p:spPr>
          <a:xfrm>
            <a:off x="685800" y="990601"/>
            <a:ext cx="7086600" cy="5281778"/>
          </a:xfrm>
        </p:spPr>
      </p:pic>
    </p:spTree>
    <p:extLst>
      <p:ext uri="{BB962C8B-B14F-4D97-AF65-F5344CB8AC3E}">
        <p14:creationId xmlns:p14="http://schemas.microsoft.com/office/powerpoint/2010/main" val="105229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01630"/>
              </p:ext>
            </p:extLst>
          </p:nvPr>
        </p:nvGraphicFramePr>
        <p:xfrm>
          <a:off x="152400" y="1143000"/>
          <a:ext cx="8920051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Worksheet" r:id="rId4" imgW="10223500" imgH="5435600" progId="Excel.Sheet.12">
                  <p:embed/>
                </p:oleObj>
              </mc:Choice>
              <mc:Fallback>
                <p:oleObj name="Worksheet" r:id="rId4" imgW="10223500" imgH="5435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43000"/>
                        <a:ext cx="8920051" cy="474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41832" y="100584"/>
            <a:ext cx="7260336" cy="81381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2pPr>
            <a:lvl3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3pPr>
            <a:lvl4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4pPr>
            <a:lvl5pPr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5pPr>
            <a:lvl6pPr marL="4572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r>
              <a:rPr lang="en-US" dirty="0" smtClean="0"/>
              <a:t>MSA Results Comparison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1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4725"/>
          </a:xfrm>
        </p:spPr>
        <p:txBody>
          <a:bodyPr>
            <a:normAutofit/>
          </a:bodyPr>
          <a:lstStyle/>
          <a:p>
            <a:r>
              <a:rPr lang="en-US" dirty="0" smtClean="0"/>
              <a:t>Rapid Sequence Data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73" b="-117"/>
          <a:stretch/>
        </p:blipFill>
        <p:spPr>
          <a:xfrm>
            <a:off x="1905000" y="1143000"/>
            <a:ext cx="4457341" cy="2817732"/>
          </a:xfrm>
        </p:spPr>
      </p:pic>
      <p:sp>
        <p:nvSpPr>
          <p:cNvPr id="5" name="Rectangle 4"/>
          <p:cNvSpPr/>
          <p:nvPr/>
        </p:nvSpPr>
        <p:spPr>
          <a:xfrm>
            <a:off x="1905000" y="3886200"/>
            <a:ext cx="4724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7F7F7F"/>
                </a:solidFill>
              </a:rPr>
              <a:t>http://</a:t>
            </a:r>
            <a:r>
              <a:rPr lang="en-US" sz="1100" dirty="0" err="1" smtClean="0">
                <a:solidFill>
                  <a:srgbClr val="7F7F7F"/>
                </a:solidFill>
              </a:rPr>
              <a:t>genome.wellcome.ac.uk</a:t>
            </a:r>
            <a:r>
              <a:rPr lang="en-US" sz="1100" dirty="0" smtClean="0">
                <a:solidFill>
                  <a:srgbClr val="7F7F7F"/>
                </a:solidFill>
              </a:rPr>
              <a:t>/assets/wtdv027274.jpg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8382000" cy="1015663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Sequence is Big Data</a:t>
            </a:r>
          </a:p>
          <a:p>
            <a:pPr algn="ctr"/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Most organisms have not been sequenced yet – tip of the Iceberg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1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-114" b="-26"/>
          <a:stretch/>
        </p:blipFill>
        <p:spPr>
          <a:xfrm>
            <a:off x="838200" y="2667000"/>
            <a:ext cx="3334823" cy="2193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Molecular Biology Dogmas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4419599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Protein multiple sequence alignment is an NP-Hard problem </a:t>
            </a:r>
            <a:r>
              <a:rPr lang="en-US" sz="1050" dirty="0" smtClean="0">
                <a:solidFill>
                  <a:srgbClr val="7F7F7F"/>
                </a:solidFill>
              </a:rPr>
              <a:t>[Wang, 1994 Comp. </a:t>
            </a:r>
            <a:r>
              <a:rPr lang="en-US" sz="1050" dirty="0" err="1" smtClean="0">
                <a:solidFill>
                  <a:srgbClr val="7F7F7F"/>
                </a:solidFill>
              </a:rPr>
              <a:t>Biol</a:t>
            </a:r>
            <a:r>
              <a:rPr lang="en-US" sz="1050" dirty="0" smtClean="0">
                <a:solidFill>
                  <a:srgbClr val="7F7F7F"/>
                </a:solidFill>
              </a:rPr>
              <a:t>]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800" dirty="0" smtClean="0"/>
              <a:t>Protein sequences alone can not be aligned below a safe zone, named the Twilight Zone </a:t>
            </a:r>
            <a:r>
              <a:rPr lang="en-US" sz="1050" dirty="0" smtClean="0">
                <a:solidFill>
                  <a:srgbClr val="7F7F7F"/>
                </a:solidFill>
              </a:rPr>
              <a:t>[Doolittle, 1986]</a:t>
            </a:r>
            <a:endParaRPr lang="en-US" sz="1800" dirty="0" smtClean="0">
              <a:solidFill>
                <a:srgbClr val="7F7F7F"/>
              </a:solidFill>
            </a:endParaRPr>
          </a:p>
          <a:p>
            <a:r>
              <a:rPr lang="en-US" sz="1800" dirty="0" smtClean="0"/>
              <a:t>The Midnight Zone was established as the region where protein 3-D structure alignments are required for accuracy </a:t>
            </a:r>
            <a:r>
              <a:rPr lang="en-US" sz="1100" dirty="0" smtClean="0">
                <a:solidFill>
                  <a:srgbClr val="7F7F7F"/>
                </a:solidFill>
              </a:rPr>
              <a:t>[</a:t>
            </a:r>
            <a:r>
              <a:rPr lang="en-US" sz="1100" dirty="0" err="1" smtClean="0">
                <a:solidFill>
                  <a:srgbClr val="7F7F7F"/>
                </a:solidFill>
              </a:rPr>
              <a:t>Chothia</a:t>
            </a:r>
            <a:r>
              <a:rPr lang="en-US" sz="1100" dirty="0" smtClean="0">
                <a:solidFill>
                  <a:srgbClr val="7F7F7F"/>
                </a:solidFill>
              </a:rPr>
              <a:t>, </a:t>
            </a:r>
            <a:r>
              <a:rPr lang="en-US" sz="1100" dirty="0" err="1" smtClean="0">
                <a:solidFill>
                  <a:srgbClr val="7F7F7F"/>
                </a:solidFill>
              </a:rPr>
              <a:t>Lesk</a:t>
            </a:r>
            <a:r>
              <a:rPr lang="en-US" sz="1100" dirty="0" smtClean="0">
                <a:solidFill>
                  <a:srgbClr val="7F7F7F"/>
                </a:solidFill>
              </a:rPr>
              <a:t>, 1986]</a:t>
            </a:r>
            <a:endParaRPr lang="en-US" sz="1800" dirty="0">
              <a:solidFill>
                <a:srgbClr val="7F7F7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66800"/>
            <a:ext cx="1115438" cy="1219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22860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NP refers to "nondeterministic polynomial time"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334000"/>
            <a:ext cx="7620000" cy="369332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Can a sequence method align sequences in the Midnight Zone?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1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Protein Structures</a:t>
            </a:r>
            <a:endParaRPr lang="en-US" dirty="0"/>
          </a:p>
        </p:txBody>
      </p:sp>
      <p:pic>
        <p:nvPicPr>
          <p:cNvPr id="4" name="Content Placeholder 3" descr="Screen Shot 2015-07-27 at 12.09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7848" b="-80"/>
          <a:stretch/>
        </p:blipFill>
        <p:spPr>
          <a:xfrm>
            <a:off x="457200" y="1066801"/>
            <a:ext cx="2916520" cy="2648857"/>
          </a:xfrm>
        </p:spPr>
      </p:pic>
      <p:pic>
        <p:nvPicPr>
          <p:cNvPr id="5" name="Picture 4" descr="Screen Shot 2015-07-27 at 12.11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64" y="1066800"/>
            <a:ext cx="2507282" cy="3180443"/>
          </a:xfrm>
          <a:prstGeom prst="rect">
            <a:avLst/>
          </a:prstGeom>
        </p:spPr>
      </p:pic>
      <p:pic>
        <p:nvPicPr>
          <p:cNvPr id="6" name="Picture 5" descr="Screen Shot 2015-07-27 at 12.11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3200"/>
            <a:ext cx="3050634" cy="2017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3123" y="4572000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beautifulproteins.blogspot.com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5764" y="4303878"/>
            <a:ext cx="26102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Neurotrophin</a:t>
            </a:r>
            <a:r>
              <a:rPr lang="en-US" sz="1100" dirty="0"/>
              <a:t> (Nerve growth factor (NGF))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030686"/>
            <a:ext cx="1529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Alcohol dehydrogenase</a:t>
            </a:r>
            <a:endParaRPr lang="en-US" sz="1100" dirty="0"/>
          </a:p>
        </p:txBody>
      </p:sp>
      <p:pic>
        <p:nvPicPr>
          <p:cNvPr id="10" name="Picture 9" descr="Screen Shot 2015-07-27 at 1.05.3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7725" r="1205"/>
          <a:stretch/>
        </p:blipFill>
        <p:spPr>
          <a:xfrm>
            <a:off x="6698574" y="1066801"/>
            <a:ext cx="2075311" cy="31804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33935" y="4274674"/>
            <a:ext cx="6976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Factor IX</a:t>
            </a:r>
            <a:endParaRPr lang="en-US" sz="1100" dirty="0"/>
          </a:p>
        </p:txBody>
      </p:sp>
      <p:cxnSp>
        <p:nvCxnSpPr>
          <p:cNvPr id="13" name="Straight Connector 12"/>
          <p:cNvCxnSpPr>
            <a:stCxn id="8" idx="2"/>
            <a:endCxn id="7" idx="0"/>
          </p:cNvCxnSpPr>
          <p:nvPr/>
        </p:nvCxnSpPr>
        <p:spPr>
          <a:xfrm>
            <a:off x="4970885" y="4565488"/>
            <a:ext cx="28733" cy="6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3563257" y="4702805"/>
            <a:ext cx="1898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4876800"/>
            <a:ext cx="5181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Current methods over-gap alignments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Locations of amino acid residue insertions are deletions are constrained by protein structure and function </a:t>
            </a:r>
            <a:r>
              <a:rPr lang="en-US" sz="1200" dirty="0" smtClean="0"/>
              <a:t>[</a:t>
            </a:r>
            <a:r>
              <a:rPr lang="en-US" sz="1200" dirty="0" err="1" smtClean="0"/>
              <a:t>Pascarella</a:t>
            </a:r>
            <a:r>
              <a:rPr lang="en-US" sz="1200" dirty="0" smtClean="0"/>
              <a:t> &amp; Argos, 1992]</a:t>
            </a:r>
            <a:r>
              <a:rPr lang="en-US" sz="1400" dirty="0" smtClean="0"/>
              <a:t>.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711537"/>
            <a:ext cx="17701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Alpha and beta hemoglobin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5864423"/>
            <a:ext cx="5181600" cy="307777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Current </a:t>
            </a:r>
            <a:r>
              <a:rPr lang="en-US" sz="1400" dirty="0" smtClean="0">
                <a:solidFill>
                  <a:srgbClr val="0000FF"/>
                </a:solidFill>
              </a:rPr>
              <a:t>sequence methods ignore this – can we do better?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0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Building Blocks (Domains)</a:t>
            </a:r>
            <a:endParaRPr lang="en-US" dirty="0"/>
          </a:p>
        </p:txBody>
      </p:sp>
      <p:pic>
        <p:nvPicPr>
          <p:cNvPr id="4" name="Content Placeholder 3" descr="Screen Shot 2015-08-06 at 12.47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8365" r="2775" b="46265"/>
          <a:stretch/>
        </p:blipFill>
        <p:spPr>
          <a:xfrm>
            <a:off x="304800" y="1295399"/>
            <a:ext cx="4580130" cy="2670587"/>
          </a:xfrm>
        </p:spPr>
      </p:pic>
      <p:pic>
        <p:nvPicPr>
          <p:cNvPr id="5" name="Picture 4" descr="Screen Shot 2015-08-06 at 12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447800"/>
            <a:ext cx="4156279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558449" y="2971800"/>
            <a:ext cx="274273" cy="860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1980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7F7F7F"/>
                </a:solidFill>
              </a:rPr>
              <a:t>Furie</a:t>
            </a:r>
            <a:r>
              <a:rPr lang="en-US" sz="1100" dirty="0" smtClean="0">
                <a:solidFill>
                  <a:srgbClr val="7F7F7F"/>
                </a:solidFill>
              </a:rPr>
              <a:t> &amp; </a:t>
            </a:r>
            <a:r>
              <a:rPr lang="en-US" sz="1100" dirty="0" err="1" smtClean="0">
                <a:solidFill>
                  <a:srgbClr val="7F7F7F"/>
                </a:solidFill>
              </a:rPr>
              <a:t>Furie</a:t>
            </a:r>
            <a:r>
              <a:rPr lang="en-US" sz="1100" dirty="0" smtClean="0">
                <a:solidFill>
                  <a:srgbClr val="7F7F7F"/>
                </a:solidFill>
              </a:rPr>
              <a:t>, Cell 53, 1988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752600"/>
            <a:ext cx="3810000" cy="144780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6705600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Possible to align full-length sequences of related genes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0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Building Blocks (Domains)</a:t>
            </a:r>
            <a:endParaRPr lang="en-US" dirty="0"/>
          </a:p>
        </p:txBody>
      </p:sp>
      <p:pic>
        <p:nvPicPr>
          <p:cNvPr id="4" name="Content Placeholder 3" descr="Screen Shot 2015-08-06 at 12.47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8365" r="2775" b="46265"/>
          <a:stretch/>
        </p:blipFill>
        <p:spPr>
          <a:xfrm>
            <a:off x="304800" y="1295399"/>
            <a:ext cx="4580130" cy="2670587"/>
          </a:xfrm>
        </p:spPr>
      </p:pic>
      <p:pic>
        <p:nvPicPr>
          <p:cNvPr id="5" name="Picture 4" descr="Screen Shot 2015-08-06 at 12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447800"/>
            <a:ext cx="4156279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558449" y="2971800"/>
            <a:ext cx="274273" cy="860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1980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7F7F7F"/>
                </a:solidFill>
              </a:rPr>
              <a:t>Furie</a:t>
            </a:r>
            <a:r>
              <a:rPr lang="en-US" sz="1100" dirty="0" smtClean="0">
                <a:solidFill>
                  <a:srgbClr val="7F7F7F"/>
                </a:solidFill>
              </a:rPr>
              <a:t> &amp; </a:t>
            </a:r>
            <a:r>
              <a:rPr lang="en-US" sz="1100" dirty="0" err="1" smtClean="0">
                <a:solidFill>
                  <a:srgbClr val="7F7F7F"/>
                </a:solidFill>
              </a:rPr>
              <a:t>Furie</a:t>
            </a:r>
            <a:r>
              <a:rPr lang="en-US" sz="1100" dirty="0" smtClean="0">
                <a:solidFill>
                  <a:srgbClr val="7F7F7F"/>
                </a:solidFill>
              </a:rPr>
              <a:t>, Cell 53, 1988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Possible to align full-length sequences of related genes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071646"/>
            <a:ext cx="6705600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Possible to align common domains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67000" y="1371600"/>
            <a:ext cx="1524000" cy="2189071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IX Family Conservation</a:t>
            </a:r>
            <a:endParaRPr lang="en-US" dirty="0"/>
          </a:p>
        </p:txBody>
      </p:sp>
      <p:pic>
        <p:nvPicPr>
          <p:cNvPr id="4" name="Content Placeholder 3" descr="Screen Shot 2015-07-26 at 2.41.1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140" b="492"/>
          <a:stretch/>
        </p:blipFill>
        <p:spPr>
          <a:xfrm>
            <a:off x="152400" y="990600"/>
            <a:ext cx="6391359" cy="5341366"/>
          </a:xfrm>
        </p:spPr>
      </p:pic>
      <p:sp>
        <p:nvSpPr>
          <p:cNvPr id="3" name="TextBox 2"/>
          <p:cNvSpPr txBox="1"/>
          <p:nvPr/>
        </p:nvSpPr>
        <p:spPr>
          <a:xfrm>
            <a:off x="5486400" y="2971800"/>
            <a:ext cx="35814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Higher conservation illustrated with more </a:t>
            </a:r>
            <a:r>
              <a:rPr lang="en-US" sz="1400" dirty="0" smtClean="0"/>
              <a:t>sides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5000" y="6019800"/>
            <a:ext cx="25996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7F7F7F"/>
                </a:solidFill>
              </a:rPr>
              <a:t>Bottema </a:t>
            </a:r>
            <a:r>
              <a:rPr lang="en-US" sz="1100" i="1" dirty="0" smtClean="0">
                <a:solidFill>
                  <a:srgbClr val="7F7F7F"/>
                </a:solidFill>
              </a:rPr>
              <a:t>et al. </a:t>
            </a:r>
            <a:r>
              <a:rPr lang="en-US" sz="1100" dirty="0" smtClean="0">
                <a:solidFill>
                  <a:srgbClr val="7F7F7F"/>
                </a:solidFill>
              </a:rPr>
              <a:t>Am J Hum Genet, 1991,</a:t>
            </a:r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581400"/>
            <a:ext cx="3581401" cy="738664"/>
          </a:xfrm>
          <a:prstGeom prst="rect">
            <a:avLst/>
          </a:prstGeom>
          <a:noFill/>
          <a:ln>
            <a:solidFill>
              <a:srgbClr val="4F81BD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Use </a:t>
            </a:r>
            <a:r>
              <a:rPr lang="en-US" sz="1400" b="1" dirty="0" smtClean="0">
                <a:solidFill>
                  <a:srgbClr val="0000FF"/>
                </a:solidFill>
              </a:rPr>
              <a:t>clusters of conserved residues (residues with circles) as alignment </a:t>
            </a:r>
            <a:r>
              <a:rPr lang="en-US" sz="1400" b="1" u="sng" dirty="0" smtClean="0">
                <a:solidFill>
                  <a:srgbClr val="0000FF"/>
                </a:solidFill>
              </a:rPr>
              <a:t>anchors</a:t>
            </a:r>
          </a:p>
        </p:txBody>
      </p:sp>
    </p:spTree>
    <p:extLst>
      <p:ext uri="{BB962C8B-B14F-4D97-AF65-F5344CB8AC3E}">
        <p14:creationId xmlns:p14="http://schemas.microsoft.com/office/powerpoint/2010/main" val="64839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Sequence Alignment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143000"/>
            <a:ext cx="8193024" cy="4828032"/>
          </a:xfrm>
        </p:spPr>
        <p:txBody>
          <a:bodyPr/>
          <a:lstStyle/>
          <a:p>
            <a:pPr lvl="0"/>
            <a:r>
              <a:rPr lang="en-US" dirty="0" smtClean="0"/>
              <a:t>Identify common k-mers (short amino acid strings)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Select ordered k-mers as alignment anchors</a:t>
            </a:r>
          </a:p>
          <a:p>
            <a:pPr lvl="1"/>
            <a:r>
              <a:rPr lang="en-US" dirty="0" smtClean="0"/>
              <a:t>Reduction in dimensionality of the problem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Align segments between anchors – minimize alignment gaps</a:t>
            </a:r>
          </a:p>
          <a:p>
            <a:pPr lvl="1"/>
            <a:r>
              <a:rPr lang="en-US" dirty="0" smtClean="0"/>
              <a:t>Optimize gaps to overlap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Optimize alignment ends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ncoln_2012_vDec10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Lincoln_2012_vDec10.potx</Template>
  <TotalTime>1380</TotalTime>
  <Pages>1</Pages>
  <Words>1079</Words>
  <Application>Microsoft Macintosh PowerPoint</Application>
  <PresentationFormat>On-screen Show (4:3)</PresentationFormat>
  <Paragraphs>215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Lincoln_2012_vDec10</vt:lpstr>
      <vt:lpstr>Worksheet</vt:lpstr>
      <vt:lpstr>Dawn: Large-Scale Protein Multiple Sequence Alignment</vt:lpstr>
      <vt:lpstr>Outline</vt:lpstr>
      <vt:lpstr>Rapid Sequence Data Growth</vt:lpstr>
      <vt:lpstr>A Few Molecular Biology Dogmas</vt:lpstr>
      <vt:lpstr>Example Protein Structures</vt:lpstr>
      <vt:lpstr>Proteins Building Blocks (Domains)</vt:lpstr>
      <vt:lpstr>Proteins Building Blocks (Domains)</vt:lpstr>
      <vt:lpstr>Factor IX Family Conservation</vt:lpstr>
      <vt:lpstr>Multiple Sequence Alignment Strategy</vt:lpstr>
      <vt:lpstr>Multigene Analysis Factor 9, Factor 7, Factor 10, &amp; Protein C</vt:lpstr>
      <vt:lpstr>Domain Alignment Example</vt:lpstr>
      <vt:lpstr>Alignment Over-gapping Problem</vt:lpstr>
      <vt:lpstr>Performance 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Dawn Pre-MSA Data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Darrell Ricke</cp:lastModifiedBy>
  <cp:revision>109</cp:revision>
  <cp:lastPrinted>2015-08-06T18:15:23Z</cp:lastPrinted>
  <dcterms:created xsi:type="dcterms:W3CDTF">2008-05-27T20:28:58Z</dcterms:created>
  <dcterms:modified xsi:type="dcterms:W3CDTF">2015-08-24T14:49:39Z</dcterms:modified>
  <cp:category/>
</cp:coreProperties>
</file>